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3"/>
  </p:notesMasterIdLst>
  <p:handoutMasterIdLst>
    <p:handoutMasterId r:id="rId64"/>
  </p:handoutMasterIdLst>
  <p:sldIdLst>
    <p:sldId id="274" r:id="rId3"/>
    <p:sldId id="276" r:id="rId4"/>
    <p:sldId id="474" r:id="rId5"/>
    <p:sldId id="475" r:id="rId6"/>
    <p:sldId id="476" r:id="rId7"/>
    <p:sldId id="477" r:id="rId8"/>
    <p:sldId id="478" r:id="rId9"/>
    <p:sldId id="479" r:id="rId10"/>
    <p:sldId id="480" r:id="rId11"/>
    <p:sldId id="482" r:id="rId12"/>
    <p:sldId id="483" r:id="rId13"/>
    <p:sldId id="484" r:id="rId14"/>
    <p:sldId id="485" r:id="rId15"/>
    <p:sldId id="486" r:id="rId16"/>
    <p:sldId id="487" r:id="rId17"/>
    <p:sldId id="488" r:id="rId18"/>
    <p:sldId id="489" r:id="rId19"/>
    <p:sldId id="490" r:id="rId20"/>
    <p:sldId id="491" r:id="rId21"/>
    <p:sldId id="492" r:id="rId22"/>
    <p:sldId id="493" r:id="rId23"/>
    <p:sldId id="494" r:id="rId24"/>
    <p:sldId id="495" r:id="rId25"/>
    <p:sldId id="496" r:id="rId26"/>
    <p:sldId id="500" r:id="rId27"/>
    <p:sldId id="501" r:id="rId28"/>
    <p:sldId id="564" r:id="rId29"/>
    <p:sldId id="565" r:id="rId30"/>
    <p:sldId id="562" r:id="rId31"/>
    <p:sldId id="563" r:id="rId32"/>
    <p:sldId id="504" r:id="rId33"/>
    <p:sldId id="507" r:id="rId34"/>
    <p:sldId id="508" r:id="rId35"/>
    <p:sldId id="509" r:id="rId36"/>
    <p:sldId id="510" r:id="rId37"/>
    <p:sldId id="511" r:id="rId38"/>
    <p:sldId id="512" r:id="rId39"/>
    <p:sldId id="513" r:id="rId40"/>
    <p:sldId id="514" r:id="rId41"/>
    <p:sldId id="515" r:id="rId42"/>
    <p:sldId id="516" r:id="rId43"/>
    <p:sldId id="517" r:id="rId44"/>
    <p:sldId id="518" r:id="rId45"/>
    <p:sldId id="519" r:id="rId46"/>
    <p:sldId id="522" r:id="rId47"/>
    <p:sldId id="529" r:id="rId48"/>
    <p:sldId id="530" r:id="rId49"/>
    <p:sldId id="531" r:id="rId50"/>
    <p:sldId id="532" r:id="rId51"/>
    <p:sldId id="533" r:id="rId52"/>
    <p:sldId id="534" r:id="rId53"/>
    <p:sldId id="543" r:id="rId54"/>
    <p:sldId id="544" r:id="rId55"/>
    <p:sldId id="545" r:id="rId56"/>
    <p:sldId id="546" r:id="rId57"/>
    <p:sldId id="505" r:id="rId58"/>
    <p:sldId id="506" r:id="rId59"/>
    <p:sldId id="469" r:id="rId60"/>
    <p:sldId id="419" r:id="rId61"/>
    <p:sldId id="420" r:id="rId6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EDC"/>
    <a:srgbClr val="F0A22E"/>
    <a:srgbClr val="603A14"/>
    <a:srgbClr val="E85C0E"/>
    <a:srgbClr val="BAB398"/>
    <a:srgbClr val="ADA485"/>
    <a:srgbClr val="C6C0AA"/>
    <a:srgbClr val="663606"/>
    <a:srgbClr val="663106"/>
    <a:srgbClr val="F8DC9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21" autoAdjust="0"/>
    <p:restoredTop sz="94533" autoAdjust="0"/>
  </p:normalViewPr>
  <p:slideViewPr>
    <p:cSldViewPr>
      <p:cViewPr>
        <p:scale>
          <a:sx n="70" d="100"/>
          <a:sy n="70" d="100"/>
        </p:scale>
        <p:origin x="444" y="114"/>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14-Apr-2015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14-Apr-2015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58</a:t>
            </a:fld>
            <a:endParaRPr lang="en-US" dirty="0"/>
          </a:p>
        </p:txBody>
      </p:sp>
    </p:spTree>
    <p:extLst>
      <p:ext uri="{BB962C8B-B14F-4D97-AF65-F5344CB8AC3E}">
        <p14:creationId xmlns:p14="http://schemas.microsoft.com/office/powerpoint/2010/main" val="33698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59</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60</a:t>
            </a:fld>
            <a:endParaRPr lang="en-US" dirty="0"/>
          </a:p>
        </p:txBody>
      </p:sp>
    </p:spTree>
    <p:extLst>
      <p:ext uri="{BB962C8B-B14F-4D97-AF65-F5344CB8AC3E}">
        <p14:creationId xmlns:p14="http://schemas.microsoft.com/office/powerpoint/2010/main" val="311155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14-Apr-2015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420582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14-Apr-2015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softuni.bg/" TargetMode="External"/><Relationship Id="rId7" Type="http://schemas.openxmlformats.org/officeDocument/2006/relationships/image" Target="../media/image3.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baasbox.com/" TargetMode="External"/><Relationship Id="rId2" Type="http://schemas.openxmlformats.org/officeDocument/2006/relationships/hyperlink" Target="https://parse.com/" TargetMode="External"/><Relationship Id="rId1" Type="http://schemas.openxmlformats.org/officeDocument/2006/relationships/slideLayout" Target="../slideLayouts/slideLayout2.xml"/><Relationship Id="rId5" Type="http://schemas.openxmlformats.org/officeDocument/2006/relationships/hyperlink" Target="http://www.kumulos.com/" TargetMode="External"/><Relationship Id="rId4" Type="http://schemas.openxmlformats.org/officeDocument/2006/relationships/hyperlink" Target="http://www.kinve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hyperlink" Target="http://aws.amazon.com/s3/" TargetMode="External"/><Relationship Id="rId2" Type="http://schemas.openxmlformats.org/officeDocument/2006/relationships/hyperlink" Target="http://aws.amazon.com/ebs/"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hyperlink" Target="http://aws.amazon.com/rds/" TargetMode="External"/><Relationship Id="rId2" Type="http://schemas.openxmlformats.org/officeDocument/2006/relationships/hyperlink" Target="http://aws.amazon.com/dynamodb/" TargetMode="Externa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cloud.google.com/appengin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appengine.googl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hyperlink" Target="http://www.softwaregroup-bg.com/" TargetMode="External"/><Relationship Id="rId18" Type="http://schemas.openxmlformats.org/officeDocument/2006/relationships/image" Target="../media/image72.png"/><Relationship Id="rId3" Type="http://schemas.openxmlformats.org/officeDocument/2006/relationships/hyperlink" Target="http://www.vivacom.bg/" TargetMode="External"/><Relationship Id="rId7" Type="http://schemas.openxmlformats.org/officeDocument/2006/relationships/hyperlink" Target="http://www.sbtech.com/" TargetMode="External"/><Relationship Id="rId12" Type="http://schemas.openxmlformats.org/officeDocument/2006/relationships/image" Target="../media/image68.png"/><Relationship Id="rId17" Type="http://schemas.openxmlformats.org/officeDocument/2006/relationships/image" Target="../media/image71.png"/><Relationship Id="rId2" Type="http://schemas.openxmlformats.org/officeDocument/2006/relationships/notesSlide" Target="../notesSlides/notesSlide3.xml"/><Relationship Id="rId16"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hyperlink" Target="http://smartit.bg/" TargetMode="External"/><Relationship Id="rId5" Type="http://schemas.openxmlformats.org/officeDocument/2006/relationships/hyperlink" Target="http://xs-software.com/" TargetMode="External"/><Relationship Id="rId15" Type="http://schemas.openxmlformats.org/officeDocument/2006/relationships/hyperlink" Target="http://www.superhosting.bg/" TargetMode="External"/><Relationship Id="rId10" Type="http://schemas.openxmlformats.org/officeDocument/2006/relationships/image" Target="../media/image67.png"/><Relationship Id="rId19" Type="http://schemas.openxmlformats.org/officeDocument/2006/relationships/hyperlink" Target="https://softuni.bg/courses/web-services-and-cloud/" TargetMode="External"/><Relationship Id="rId4" Type="http://schemas.openxmlformats.org/officeDocument/2006/relationships/image" Target="../media/image64.jpeg"/><Relationship Id="rId9" Type="http://schemas.openxmlformats.org/officeDocument/2006/relationships/hyperlink" Target="http://komfo.com/" TargetMode="External"/><Relationship Id="rId1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s://telerikacademy.com/Courses/Courses/Details/187"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7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60271" y="685800"/>
            <a:ext cx="8144341" cy="1600200"/>
          </a:xfrm>
        </p:spPr>
        <p:txBody>
          <a:bodyPr>
            <a:normAutofit/>
          </a:bodyPr>
          <a:lstStyle/>
          <a:p>
            <a:r>
              <a:rPr lang="en-US" dirty="0" smtClean="0"/>
              <a:t>Cloud Technologies</a:t>
            </a:r>
            <a:br>
              <a:rPr lang="en-US" dirty="0" smtClean="0"/>
            </a:br>
            <a:r>
              <a:rPr lang="en-US" dirty="0" smtClean="0"/>
              <a:t>and </a:t>
            </a:r>
            <a:r>
              <a:rPr lang="en-US" dirty="0"/>
              <a:t>Cloud </a:t>
            </a:r>
            <a:r>
              <a:rPr lang="en-US" dirty="0" smtClean="0"/>
              <a:t>Platforms</a:t>
            </a:r>
            <a:endParaRPr lang="en-US" dirty="0"/>
          </a:p>
        </p:txBody>
      </p:sp>
      <p:sp>
        <p:nvSpPr>
          <p:cNvPr id="6" name="Subtitle 5"/>
          <p:cNvSpPr>
            <a:spLocks noGrp="1"/>
          </p:cNvSpPr>
          <p:nvPr>
            <p:ph type="subTitle" idx="1"/>
          </p:nvPr>
        </p:nvSpPr>
        <p:spPr>
          <a:xfrm>
            <a:off x="3360270" y="2438400"/>
            <a:ext cx="8135283" cy="1329968"/>
          </a:xfrm>
        </p:spPr>
        <p:txBody>
          <a:bodyPr>
            <a:normAutofit/>
          </a:bodyPr>
          <a:lstStyle/>
          <a:p>
            <a:r>
              <a:rPr lang="en-US" dirty="0" smtClean="0"/>
              <a:t>Cloud Concepts, IaaS, PaaS</a:t>
            </a:r>
            <a:r>
              <a:rPr lang="en-US" dirty="0" smtClean="0"/>
              <a:t>,</a:t>
            </a:r>
            <a:br>
              <a:rPr lang="en-US" dirty="0" smtClean="0"/>
            </a:br>
            <a:r>
              <a:rPr lang="en-US" dirty="0" smtClean="0"/>
              <a:t>SaaS, Public Cloud Platforms</a:t>
            </a:r>
            <a:endParaRPr lang="en-US" dirty="0" smtClean="0"/>
          </a:p>
        </p:txBody>
      </p:sp>
      <p:sp>
        <p:nvSpPr>
          <p:cNvPr id="7" name="Text Placeholder 6"/>
          <p:cNvSpPr>
            <a:spLocks noGrp="1"/>
          </p:cNvSpPr>
          <p:nvPr>
            <p:ph type="body" sz="quarter" idx="10"/>
          </p:nvPr>
        </p:nvSpPr>
        <p:spPr>
          <a:xfrm>
            <a:off x="760412" y="4419600"/>
            <a:ext cx="3187613" cy="525135"/>
          </a:xfrm>
        </p:spPr>
        <p:txBody>
          <a:bodyPr/>
          <a:lstStyle/>
          <a:p>
            <a:r>
              <a:rPr lang="en-US" dirty="0" smtClean="0"/>
              <a:t>SoftUni Team</a:t>
            </a:r>
            <a:endParaRPr lang="en-US" dirty="0"/>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3"/>
              </a:rPr>
              <a:t>http://</a:t>
            </a:r>
            <a:r>
              <a:rPr lang="en-US" dirty="0" smtClean="0">
                <a:hlinkClick r:id="rId3"/>
              </a:rPr>
              <a:t>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grpSp>
        <p:nvGrpSpPr>
          <p:cNvPr id="4" name="Group 3"/>
          <p:cNvGrpSpPr/>
          <p:nvPr/>
        </p:nvGrpSpPr>
        <p:grpSpPr>
          <a:xfrm>
            <a:off x="3948025" y="4114801"/>
            <a:ext cx="7556587" cy="2133599"/>
            <a:chOff x="3948025" y="3962400"/>
            <a:chExt cx="7556587" cy="2133599"/>
          </a:xfrm>
        </p:grpSpPr>
        <p:grpSp>
          <p:nvGrpSpPr>
            <p:cNvPr id="14" name="Group 13"/>
            <p:cNvGrpSpPr/>
            <p:nvPr/>
          </p:nvGrpSpPr>
          <p:grpSpPr>
            <a:xfrm>
              <a:off x="3948025" y="3962400"/>
              <a:ext cx="7556587" cy="2133599"/>
              <a:chOff x="2133600" y="279399"/>
              <a:chExt cx="6489700" cy="1270000"/>
            </a:xfrm>
          </p:grpSpPr>
          <p:pic>
            <p:nvPicPr>
              <p:cNvPr id="17" name="Picture 8" descr="http://i979.photobucket.com/albums/ae277/kaydenflow/Clouds.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81600" y="279401"/>
                <a:ext cx="3441700" cy="12445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979.photobucket.com/albums/ae277/kaydenflow/Clouds.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140200" y="279399"/>
                <a:ext cx="2863774" cy="12445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979.photobucket.com/albums/ae277/kaydenflow/Clouds.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33600" y="304800"/>
                <a:ext cx="3124200" cy="124459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rot="21408783">
              <a:off x="6024656" y="5163079"/>
              <a:ext cx="1119794" cy="646331"/>
            </a:xfrm>
            <a:prstGeom prst="rect">
              <a:avLst/>
            </a:prstGeom>
            <a:noFill/>
          </p:spPr>
          <p:txBody>
            <a:bodyPr wrap="none" rtlCol="0">
              <a:spAutoFit/>
            </a:bodyPr>
            <a:lstStyle/>
            <a:p>
              <a:r>
                <a:rPr lang="en-US" sz="3600" b="1" spc="50" dirty="0" smtClean="0">
                  <a:ln w="9525" cmpd="sng">
                    <a:solidFill>
                      <a:srgbClr val="00B0F0"/>
                    </a:solidFill>
                    <a:prstDash val="solid"/>
                  </a:ln>
                  <a:noFill/>
                  <a:effectLst>
                    <a:glow rad="38100">
                      <a:schemeClr val="accent1">
                        <a:alpha val="40000"/>
                      </a:schemeClr>
                    </a:glow>
                  </a:effectLst>
                </a:rPr>
                <a:t>PaaS</a:t>
              </a:r>
              <a:endParaRPr lang="en-US" sz="3600" b="1" spc="50" dirty="0">
                <a:ln w="9525" cmpd="sng">
                  <a:solidFill>
                    <a:srgbClr val="00B0F0"/>
                  </a:solidFill>
                  <a:prstDash val="solid"/>
                </a:ln>
                <a:noFill/>
                <a:effectLst>
                  <a:glow rad="38100">
                    <a:schemeClr val="accent1">
                      <a:alpha val="40000"/>
                    </a:schemeClr>
                  </a:glow>
                </a:effectLst>
              </a:endParaRPr>
            </a:p>
          </p:txBody>
        </p:sp>
        <p:sp>
          <p:nvSpPr>
            <p:cNvPr id="20" name="TextBox 19"/>
            <p:cNvSpPr txBox="1"/>
            <p:nvPr/>
          </p:nvSpPr>
          <p:spPr>
            <a:xfrm rot="20664520">
              <a:off x="4600510" y="4446776"/>
              <a:ext cx="1184940" cy="769441"/>
            </a:xfrm>
            <a:prstGeom prst="rect">
              <a:avLst/>
            </a:prstGeom>
            <a:noFill/>
          </p:spPr>
          <p:txBody>
            <a:bodyPr wrap="none" rtlCol="0">
              <a:spAutoFit/>
            </a:bodyPr>
            <a:lstStyle/>
            <a:p>
              <a:r>
                <a:rPr lang="en-US" sz="4400" b="1" spc="50" dirty="0" smtClean="0">
                  <a:ln w="9525" cmpd="sng">
                    <a:solidFill>
                      <a:srgbClr val="00B0F0"/>
                    </a:solidFill>
                    <a:prstDash val="solid"/>
                  </a:ln>
                  <a:noFill/>
                  <a:effectLst>
                    <a:glow rad="38100">
                      <a:schemeClr val="accent1">
                        <a:alpha val="40000"/>
                      </a:schemeClr>
                    </a:glow>
                  </a:effectLst>
                </a:rPr>
                <a:t>IaaS</a:t>
              </a:r>
              <a:endParaRPr lang="en-US" sz="4400" b="1" spc="50" dirty="0">
                <a:ln w="9525" cmpd="sng">
                  <a:solidFill>
                    <a:srgbClr val="00B0F0"/>
                  </a:solidFill>
                  <a:prstDash val="solid"/>
                </a:ln>
                <a:noFill/>
                <a:effectLst>
                  <a:glow rad="38100">
                    <a:schemeClr val="accent1">
                      <a:alpha val="40000"/>
                    </a:schemeClr>
                  </a:glow>
                </a:effectLst>
              </a:endParaRPr>
            </a:p>
          </p:txBody>
        </p:sp>
        <p:sp>
          <p:nvSpPr>
            <p:cNvPr id="21" name="TextBox 20"/>
            <p:cNvSpPr txBox="1"/>
            <p:nvPr/>
          </p:nvSpPr>
          <p:spPr>
            <a:xfrm rot="468972">
              <a:off x="7099843" y="4340819"/>
              <a:ext cx="1002197" cy="584775"/>
            </a:xfrm>
            <a:prstGeom prst="rect">
              <a:avLst/>
            </a:prstGeom>
            <a:noFill/>
          </p:spPr>
          <p:txBody>
            <a:bodyPr wrap="none" rtlCol="0">
              <a:spAutoFit/>
            </a:bodyPr>
            <a:lstStyle/>
            <a:p>
              <a:r>
                <a:rPr lang="en-US" sz="3200" b="1" spc="50" dirty="0">
                  <a:ln w="9525" cmpd="sng">
                    <a:solidFill>
                      <a:srgbClr val="00B0F0"/>
                    </a:solidFill>
                    <a:prstDash val="solid"/>
                  </a:ln>
                  <a:noFill/>
                  <a:effectLst>
                    <a:glow rad="38100">
                      <a:schemeClr val="accent1">
                        <a:alpha val="40000"/>
                      </a:schemeClr>
                    </a:glow>
                  </a:effectLst>
                </a:rPr>
                <a:t>S</a:t>
              </a:r>
              <a:r>
                <a:rPr lang="en-US" sz="3200" b="1" spc="50" dirty="0" smtClean="0">
                  <a:ln w="9525" cmpd="sng">
                    <a:solidFill>
                      <a:srgbClr val="00B0F0"/>
                    </a:solidFill>
                    <a:prstDash val="solid"/>
                  </a:ln>
                  <a:noFill/>
                  <a:effectLst>
                    <a:glow rad="38100">
                      <a:schemeClr val="accent1">
                        <a:alpha val="40000"/>
                      </a:schemeClr>
                    </a:glow>
                  </a:effectLst>
                </a:rPr>
                <a:t>aaS</a:t>
              </a:r>
              <a:endParaRPr lang="en-US" sz="3200" b="1" spc="50" dirty="0">
                <a:ln w="9525" cmpd="sng">
                  <a:solidFill>
                    <a:srgbClr val="00B0F0"/>
                  </a:solidFill>
                  <a:prstDash val="solid"/>
                </a:ln>
                <a:noFill/>
                <a:effectLst>
                  <a:glow rad="38100">
                    <a:schemeClr val="accent1">
                      <a:alpha val="40000"/>
                    </a:schemeClr>
                  </a:glow>
                </a:effectLst>
              </a:endParaRPr>
            </a:p>
          </p:txBody>
        </p:sp>
        <p:pic>
          <p:nvPicPr>
            <p:cNvPr id="22" name="Picture 8" descr="http://nearshoreamericas.com/wp-content/uploads/2011/12/Amazon-Cloud-Computing-Logo.png"/>
            <p:cNvPicPr>
              <a:picLocks noChangeAspect="1" noChangeArrowheads="1"/>
            </p:cNvPicPr>
            <p:nvPr/>
          </p:nvPicPr>
          <p:blipFill>
            <a:blip r:embed="rId11"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21443984">
              <a:off x="7992674" y="5206581"/>
              <a:ext cx="1330633" cy="48515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6" name="Picture 2" descr="http://www.tekronin.net/wp-content/uploads/2014/02/Windows-Azure-Logo-Smal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795126">
              <a:off x="8788598" y="4327348"/>
              <a:ext cx="1269763" cy="42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4.bczdn.com/s/bczcentral/u/bc/zc/entral/2014/07/google-app-engine.png"/>
            <p:cNvPicPr>
              <a:picLocks noChangeAspect="1" noChangeArrowheads="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1445515">
              <a:off x="9574417" y="5139200"/>
              <a:ext cx="1602248" cy="6409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1537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132012" y="4973087"/>
            <a:ext cx="7924800" cy="820600"/>
          </a:xfrm>
        </p:spPr>
        <p:txBody>
          <a:bodyPr/>
          <a:lstStyle/>
          <a:p>
            <a:r>
              <a:rPr lang="en-US" dirty="0" smtClean="0"/>
              <a:t>Cloud Computing Models</a:t>
            </a:r>
            <a:endParaRPr lang="bg-BG" dirty="0"/>
          </a:p>
        </p:txBody>
      </p:sp>
      <p:sp>
        <p:nvSpPr>
          <p:cNvPr id="6" name="Subtitle 5"/>
          <p:cNvSpPr>
            <a:spLocks noGrp="1"/>
          </p:cNvSpPr>
          <p:nvPr>
            <p:ph type="subTitle" idx="1"/>
          </p:nvPr>
        </p:nvSpPr>
        <p:spPr>
          <a:xfrm>
            <a:off x="2132012" y="5834166"/>
            <a:ext cx="7924800" cy="719034"/>
          </a:xfrm>
        </p:spPr>
        <p:txBody>
          <a:bodyPr/>
          <a:lstStyle/>
          <a:p>
            <a:r>
              <a:rPr lang="en-US" dirty="0" smtClean="0"/>
              <a:t>IaaS, PaaS, </a:t>
            </a:r>
            <a:r>
              <a:rPr lang="en-US" noProof="1" smtClean="0"/>
              <a:t>BaaS</a:t>
            </a:r>
            <a:r>
              <a:rPr lang="en-US" dirty="0" smtClean="0"/>
              <a:t>, SaaS</a:t>
            </a:r>
            <a:endParaRPr lang="bg-BG" dirty="0"/>
          </a:p>
        </p:txBody>
      </p:sp>
      <p:pic>
        <p:nvPicPr>
          <p:cNvPr id="3074" name="Picture 2" descr="http://zhen.org/zen20/wp-content/uploads/2008/06/iaas-paas-saa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92" t="-3127" r="-1387" b="-3408"/>
          <a:stretch/>
        </p:blipFill>
        <p:spPr bwMode="auto">
          <a:xfrm>
            <a:off x="3022662" y="1066800"/>
            <a:ext cx="6119750" cy="3620292"/>
          </a:xfrm>
          <a:prstGeom prst="roundRect">
            <a:avLst>
              <a:gd name="adj" fmla="val 1187"/>
            </a:avLst>
          </a:prstGeom>
          <a:solidFill>
            <a:srgbClr val="FFFFFF"/>
          </a:solidFill>
        </p:spPr>
      </p:pic>
    </p:spTree>
    <p:extLst>
      <p:ext uri="{BB962C8B-B14F-4D97-AF65-F5344CB8AC3E}">
        <p14:creationId xmlns:p14="http://schemas.microsoft.com/office/powerpoint/2010/main" val="3791505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accent5">
                    <a:lumMod val="20000"/>
                    <a:lumOff val="80000"/>
                  </a:schemeClr>
                </a:solidFill>
              </a:rPr>
              <a:t>Infrastructure as a Service (</a:t>
            </a:r>
            <a:r>
              <a:rPr lang="en-US" dirty="0" smtClean="0">
                <a:solidFill>
                  <a:schemeClr val="tx2">
                    <a:lumMod val="75000"/>
                  </a:schemeClr>
                </a:solidFill>
              </a:rPr>
              <a:t>IaaS</a:t>
            </a:r>
            <a:r>
              <a:rPr lang="en-US" dirty="0" smtClean="0">
                <a:solidFill>
                  <a:schemeClr val="accent5">
                    <a:lumMod val="20000"/>
                    <a:lumOff val="80000"/>
                  </a:schemeClr>
                </a:solidFill>
              </a:rPr>
              <a:t>)</a:t>
            </a:r>
          </a:p>
          <a:p>
            <a:pPr lvl="1"/>
            <a:r>
              <a:rPr lang="en-US" dirty="0" smtClean="0"/>
              <a:t>Virtual machines in the cloud on demand</a:t>
            </a:r>
          </a:p>
          <a:p>
            <a:pPr lvl="1"/>
            <a:r>
              <a:rPr lang="en-US" dirty="0" smtClean="0"/>
              <a:t>Users install the OS and software they need</a:t>
            </a:r>
          </a:p>
          <a:p>
            <a:r>
              <a:rPr lang="en-US" dirty="0" smtClean="0">
                <a:solidFill>
                  <a:schemeClr val="accent5">
                    <a:lumMod val="20000"/>
                    <a:lumOff val="80000"/>
                  </a:schemeClr>
                </a:solidFill>
              </a:rPr>
              <a:t>Platform as a Service (</a:t>
            </a:r>
            <a:r>
              <a:rPr lang="en-US" dirty="0" smtClean="0">
                <a:solidFill>
                  <a:schemeClr val="tx2">
                    <a:lumMod val="75000"/>
                  </a:schemeClr>
                </a:solidFill>
              </a:rPr>
              <a:t>PaaS</a:t>
            </a:r>
            <a:r>
              <a:rPr lang="en-US" dirty="0" smtClean="0">
                <a:solidFill>
                  <a:schemeClr val="accent5">
                    <a:lumMod val="20000"/>
                    <a:lumOff val="80000"/>
                  </a:schemeClr>
                </a:solidFill>
              </a:rPr>
              <a:t>)</a:t>
            </a:r>
          </a:p>
          <a:p>
            <a:pPr lvl="1"/>
            <a:r>
              <a:rPr lang="en-US" dirty="0" smtClean="0"/>
              <a:t>Platform, services and APIs for developers</a:t>
            </a:r>
          </a:p>
          <a:p>
            <a:pPr lvl="1"/>
            <a:r>
              <a:rPr lang="en-US" dirty="0" smtClean="0"/>
              <a:t>E.g. Java + JBoss + JPA + Spring MVC + MongoDB or</a:t>
            </a:r>
            <a:br>
              <a:rPr lang="en-US" dirty="0" smtClean="0"/>
            </a:br>
            <a:r>
              <a:rPr lang="en-US" dirty="0" smtClean="0"/>
              <a:t>JavaScript </a:t>
            </a:r>
            <a:r>
              <a:rPr lang="en-US" dirty="0"/>
              <a:t>+ Node.js + MongoDB + RabbitMQ</a:t>
            </a:r>
            <a:endParaRPr lang="en-US" dirty="0" smtClean="0"/>
          </a:p>
          <a:p>
            <a:r>
              <a:rPr lang="en-US" dirty="0" smtClean="0">
                <a:solidFill>
                  <a:schemeClr val="accent5">
                    <a:lumMod val="20000"/>
                    <a:lumOff val="80000"/>
                  </a:schemeClr>
                </a:solidFill>
              </a:rPr>
              <a:t>Software as a Service (</a:t>
            </a:r>
            <a:r>
              <a:rPr lang="en-US" dirty="0" smtClean="0">
                <a:solidFill>
                  <a:schemeClr val="tx2">
                    <a:lumMod val="75000"/>
                  </a:schemeClr>
                </a:solidFill>
              </a:rPr>
              <a:t>SaaS</a:t>
            </a:r>
            <a:r>
              <a:rPr lang="en-US" dirty="0" smtClean="0">
                <a:solidFill>
                  <a:schemeClr val="accent5">
                    <a:lumMod val="20000"/>
                    <a:lumOff val="80000"/>
                  </a:schemeClr>
                </a:solidFill>
              </a:rPr>
              <a:t>)</a:t>
            </a:r>
          </a:p>
          <a:p>
            <a:pPr lvl="1"/>
            <a:r>
              <a:rPr lang="en-US" dirty="0" smtClean="0"/>
              <a:t>Hosted application on demand (e.g. WordPress</a:t>
            </a:r>
            <a:r>
              <a:rPr lang="bg-BG" dirty="0" smtClean="0"/>
              <a:t> </a:t>
            </a:r>
            <a:r>
              <a:rPr lang="en-US" dirty="0" smtClean="0"/>
              <a:t>site)</a:t>
            </a:r>
            <a:endParaRPr lang="en-US" dirty="0"/>
          </a:p>
        </p:txBody>
      </p:sp>
      <p:sp>
        <p:nvSpPr>
          <p:cNvPr id="2" name="Title 1"/>
          <p:cNvSpPr>
            <a:spLocks noGrp="1"/>
          </p:cNvSpPr>
          <p:nvPr>
            <p:ph type="title"/>
          </p:nvPr>
        </p:nvSpPr>
        <p:spPr/>
        <p:txBody>
          <a:bodyPr/>
          <a:lstStyle/>
          <a:p>
            <a:r>
              <a:rPr lang="en-US" dirty="0" smtClean="0"/>
              <a:t>Cloud Computing Models</a:t>
            </a:r>
            <a:endParaRPr lang="en-US" dirty="0"/>
          </a:p>
        </p:txBody>
      </p:sp>
    </p:spTree>
    <p:extLst>
      <p:ext uri="{BB962C8B-B14F-4D97-AF65-F5344CB8AC3E}">
        <p14:creationId xmlns:p14="http://schemas.microsoft.com/office/powerpoint/2010/main" val="1990092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2" name="Title 1"/>
          <p:cNvSpPr>
            <a:spLocks noGrp="1"/>
          </p:cNvSpPr>
          <p:nvPr>
            <p:ph type="title"/>
          </p:nvPr>
        </p:nvSpPr>
        <p:spPr/>
        <p:txBody>
          <a:bodyPr/>
          <a:lstStyle/>
          <a:p>
            <a:r>
              <a:rPr lang="en-US" noProof="1" smtClean="0"/>
              <a:t>SaaS, PaaS and IaaS</a:t>
            </a:r>
            <a:endParaRPr lang="en-US" noProof="1"/>
          </a:p>
        </p:txBody>
      </p:sp>
      <p:pic>
        <p:nvPicPr>
          <p:cNvPr id="1026" name="Picture 2" descr="IaaS, PaaS и Saa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72" t="-4143" r="-2172" b="-4143"/>
          <a:stretch/>
        </p:blipFill>
        <p:spPr bwMode="auto">
          <a:xfrm>
            <a:off x="2177732" y="1447800"/>
            <a:ext cx="7787640" cy="4754880"/>
          </a:xfrm>
          <a:prstGeom prst="roundRect">
            <a:avLst>
              <a:gd name="adj" fmla="val 1282"/>
            </a:avLst>
          </a:prstGeom>
          <a:solidFill>
            <a:srgbClr val="FFFFFF"/>
          </a:solidFill>
        </p:spPr>
      </p:pic>
    </p:spTree>
    <p:extLst>
      <p:ext uri="{BB962C8B-B14F-4D97-AF65-F5344CB8AC3E}">
        <p14:creationId xmlns:p14="http://schemas.microsoft.com/office/powerpoint/2010/main" val="249429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85019" y="1109801"/>
            <a:ext cx="7924800" cy="820600"/>
          </a:xfrm>
        </p:spPr>
        <p:txBody>
          <a:bodyPr/>
          <a:lstStyle/>
          <a:p>
            <a:r>
              <a:rPr lang="en-US" noProof="1" smtClean="0"/>
              <a:t>IaaS</a:t>
            </a:r>
            <a:endParaRPr lang="en-US" noProof="1"/>
          </a:p>
        </p:txBody>
      </p:sp>
      <p:sp>
        <p:nvSpPr>
          <p:cNvPr id="5" name="Subtitle 4"/>
          <p:cNvSpPr>
            <a:spLocks noGrp="1"/>
          </p:cNvSpPr>
          <p:nvPr>
            <p:ph type="subTitle" idx="1"/>
          </p:nvPr>
        </p:nvSpPr>
        <p:spPr>
          <a:xfrm>
            <a:off x="2085019" y="2047080"/>
            <a:ext cx="7924800" cy="719034"/>
          </a:xfrm>
        </p:spPr>
        <p:txBody>
          <a:bodyPr/>
          <a:lstStyle/>
          <a:p>
            <a:r>
              <a:rPr lang="en-US" dirty="0" smtClean="0"/>
              <a:t>Infrastructure as a Service</a:t>
            </a:r>
            <a:endParaRPr lang="en-US" dirty="0"/>
          </a:p>
        </p:txBody>
      </p:sp>
      <p:grpSp>
        <p:nvGrpSpPr>
          <p:cNvPr id="36" name="Group 35"/>
          <p:cNvGrpSpPr/>
          <p:nvPr/>
        </p:nvGrpSpPr>
        <p:grpSpPr>
          <a:xfrm>
            <a:off x="1674812" y="2872734"/>
            <a:ext cx="8792207" cy="3375666"/>
            <a:chOff x="1721805" y="2872734"/>
            <a:chExt cx="8792207" cy="3375666"/>
          </a:xfrm>
        </p:grpSpPr>
        <p:grpSp>
          <p:nvGrpSpPr>
            <p:cNvPr id="6" name="Group 5"/>
            <p:cNvGrpSpPr/>
            <p:nvPr/>
          </p:nvGrpSpPr>
          <p:grpSpPr>
            <a:xfrm>
              <a:off x="1721805" y="3276600"/>
              <a:ext cx="8792207" cy="2717810"/>
              <a:chOff x="1786721" y="199188"/>
              <a:chExt cx="7211586" cy="1430425"/>
            </a:xfrm>
          </p:grpSpPr>
          <p:pic>
            <p:nvPicPr>
              <p:cNvPr id="7" name="Picture 8" descr="http://i979.photobucket.com/albums/ae277/kaydenflow/Clouds.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81600" y="199188"/>
                <a:ext cx="3816707" cy="1405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i979.photobucket.com/albums/ae277/kaydenflow/Clouds.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40200" y="279399"/>
                <a:ext cx="2863774" cy="12445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i979.photobucket.com/albums/ae277/kaydenflow/Clouds.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6721" y="279398"/>
                <a:ext cx="3471079" cy="1350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Connector 2"/>
            <p:cNvCxnSpPr/>
            <p:nvPr/>
          </p:nvCxnSpPr>
          <p:spPr>
            <a:xfrm flipV="1">
              <a:off x="2894012" y="4307588"/>
              <a:ext cx="1066800" cy="787353"/>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721477" y="3961418"/>
              <a:ext cx="1615363" cy="16227"/>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flipV="1">
              <a:off x="4527125" y="4325316"/>
              <a:ext cx="882343" cy="533557"/>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V="1">
              <a:off x="5860767" y="4292862"/>
              <a:ext cx="2515094" cy="683004"/>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flipV="1">
              <a:off x="5678739" y="5125081"/>
              <a:ext cx="1682966" cy="301829"/>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7008812" y="3905533"/>
              <a:ext cx="1478899" cy="165987"/>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11" name="Picture 4" descr="apple, computer, laptop, macbook, macbook pro, pro ico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5658986" y="2872734"/>
              <a:ext cx="1855354" cy="169926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hosting, serv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236" y="3113785"/>
              <a:ext cx="1965454" cy="196545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modem, router, wireless, w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1184" y="4369904"/>
              <a:ext cx="1594445" cy="159444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a:stretch>
              <a:fillRect/>
            </a:stretch>
          </p:blipFill>
          <p:spPr>
            <a:xfrm>
              <a:off x="8304212" y="3505200"/>
              <a:ext cx="2209800" cy="2209800"/>
            </a:xfrm>
            <a:prstGeom prst="rect">
              <a:avLst/>
            </a:prstGeom>
            <a:effectLst>
              <a:outerShdw blurRad="63500" sx="102000" sy="102000" algn="ctr" rotWithShape="0">
                <a:prstClr val="black">
                  <a:alpha val="40000"/>
                </a:prstClr>
              </a:outerShdw>
            </a:effectLst>
          </p:spPr>
        </p:pic>
        <p:cxnSp>
          <p:nvCxnSpPr>
            <p:cNvPr id="34" name="Straight Connector 33"/>
            <p:cNvCxnSpPr/>
            <p:nvPr/>
          </p:nvCxnSpPr>
          <p:spPr>
            <a:xfrm flipV="1">
              <a:off x="2811678" y="5167127"/>
              <a:ext cx="2526163" cy="285949"/>
            </a:xfrm>
            <a:prstGeom prst="line">
              <a:avLst/>
            </a:prstGeom>
            <a:ln w="28575">
              <a:solidFill>
                <a:schemeClr val="tx1">
                  <a:lumMod val="75000"/>
                </a:schemeClr>
              </a:solidFill>
            </a:ln>
            <a:effectLst>
              <a:outerShdw blurRad="63500" sx="102000" sy="1020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082" name="Picture 10" descr="database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8029" y="4622803"/>
              <a:ext cx="1323346" cy="132334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backup, ibm, server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46612" y="4335780"/>
              <a:ext cx="1912620" cy="19126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655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3" name="Content Placeholder 2"/>
          <p:cNvSpPr>
            <a:spLocks noGrp="1"/>
          </p:cNvSpPr>
          <p:nvPr>
            <p:ph idx="1"/>
          </p:nvPr>
        </p:nvSpPr>
        <p:spPr/>
        <p:txBody>
          <a:bodyPr>
            <a:normAutofit lnSpcReduction="10000"/>
          </a:bodyPr>
          <a:lstStyle/>
          <a:p>
            <a:pPr marL="304747" lvl="1" indent="-304747">
              <a:lnSpc>
                <a:spcPct val="110000"/>
              </a:lnSpc>
              <a:buClr>
                <a:srgbClr val="F2B254"/>
              </a:buClr>
              <a:buSzPct val="100000"/>
            </a:pPr>
            <a:r>
              <a:rPr lang="en-US" dirty="0">
                <a:solidFill>
                  <a:schemeClr val="tx2">
                    <a:lumMod val="75000"/>
                  </a:schemeClr>
                </a:solidFill>
              </a:rPr>
              <a:t>VPS</a:t>
            </a:r>
            <a:r>
              <a:rPr lang="en-US" dirty="0">
                <a:solidFill>
                  <a:schemeClr val="accent5">
                    <a:lumMod val="20000"/>
                    <a:lumOff val="80000"/>
                  </a:schemeClr>
                </a:solidFill>
              </a:rPr>
              <a:t> == virtual private server (a </a:t>
            </a:r>
            <a:r>
              <a:rPr lang="en-US" dirty="0" smtClean="0">
                <a:solidFill>
                  <a:schemeClr val="accent5">
                    <a:lumMod val="20000"/>
                    <a:lumOff val="80000"/>
                  </a:schemeClr>
                </a:solidFill>
              </a:rPr>
              <a:t>virtual machine, </a:t>
            </a:r>
            <a:r>
              <a:rPr lang="en-US" dirty="0" smtClean="0">
                <a:solidFill>
                  <a:schemeClr val="tx2">
                    <a:lumMod val="75000"/>
                  </a:schemeClr>
                </a:solidFill>
              </a:rPr>
              <a:t>VM</a:t>
            </a:r>
            <a:r>
              <a:rPr lang="en-US" dirty="0" smtClean="0">
                <a:solidFill>
                  <a:schemeClr val="accent5">
                    <a:lumMod val="20000"/>
                    <a:lumOff val="80000"/>
                  </a:schemeClr>
                </a:solidFill>
              </a:rPr>
              <a:t>)</a:t>
            </a:r>
            <a:endParaRPr lang="en-US" dirty="0">
              <a:solidFill>
                <a:schemeClr val="accent5">
                  <a:lumMod val="20000"/>
                  <a:lumOff val="80000"/>
                </a:schemeClr>
              </a:solidFill>
            </a:endParaRPr>
          </a:p>
          <a:p>
            <a:pPr>
              <a:lnSpc>
                <a:spcPct val="110000"/>
              </a:lnSpc>
            </a:pPr>
            <a:r>
              <a:rPr lang="en-US" dirty="0" smtClean="0">
                <a:solidFill>
                  <a:schemeClr val="tx2">
                    <a:lumMod val="75000"/>
                  </a:schemeClr>
                </a:solidFill>
              </a:rPr>
              <a:t>IaaS </a:t>
            </a:r>
            <a:r>
              <a:rPr lang="en-US" dirty="0">
                <a:solidFill>
                  <a:schemeClr val="tx2">
                    <a:lumMod val="75000"/>
                  </a:schemeClr>
                </a:solidFill>
              </a:rPr>
              <a:t>(Infrastructure as a Service</a:t>
            </a:r>
            <a:r>
              <a:rPr lang="en-US" dirty="0" smtClean="0">
                <a:solidFill>
                  <a:schemeClr val="tx2">
                    <a:lumMod val="75000"/>
                  </a:schemeClr>
                </a:solidFill>
              </a:rPr>
              <a:t>)</a:t>
            </a:r>
          </a:p>
          <a:p>
            <a:pPr lvl="1">
              <a:lnSpc>
                <a:spcPct val="110000"/>
              </a:lnSpc>
            </a:pPr>
            <a:r>
              <a:rPr lang="en-US" dirty="0" smtClean="0">
                <a:solidFill>
                  <a:schemeClr val="accent5">
                    <a:lumMod val="20000"/>
                    <a:lumOff val="80000"/>
                  </a:schemeClr>
                </a:solidFill>
              </a:rPr>
              <a:t>IaaS ≈ rent a dynamic virtual machine (VM, VPS) in the cloud</a:t>
            </a:r>
          </a:p>
          <a:p>
            <a:pPr lvl="2">
              <a:lnSpc>
                <a:spcPct val="110000"/>
              </a:lnSpc>
            </a:pPr>
            <a:r>
              <a:rPr lang="en-US" dirty="0" smtClean="0"/>
              <a:t>Dynamic VM == you could change your VM resources at runtime</a:t>
            </a:r>
          </a:p>
          <a:p>
            <a:pPr lvl="2">
              <a:lnSpc>
                <a:spcPct val="110000"/>
              </a:lnSpc>
            </a:pPr>
            <a:r>
              <a:rPr lang="en-US" dirty="0" smtClean="0"/>
              <a:t>E.g. add more </a:t>
            </a:r>
            <a:r>
              <a:rPr lang="en-US" dirty="0" smtClean="0">
                <a:latin typeface="Consolas" pitchFamily="49" charset="0"/>
                <a:cs typeface="Consolas" pitchFamily="49" charset="0"/>
              </a:rPr>
              <a:t>100</a:t>
            </a:r>
            <a:r>
              <a:rPr lang="en-US" dirty="0" smtClean="0"/>
              <a:t> GB HDD storage + </a:t>
            </a:r>
            <a:r>
              <a:rPr lang="en-US" dirty="0" smtClean="0">
                <a:latin typeface="Consolas" pitchFamily="49" charset="0"/>
                <a:cs typeface="Consolas" pitchFamily="49" charset="0"/>
              </a:rPr>
              <a:t>2</a:t>
            </a:r>
            <a:r>
              <a:rPr lang="en-US" dirty="0" smtClean="0"/>
              <a:t> GB RAM at runtime</a:t>
            </a:r>
          </a:p>
          <a:p>
            <a:pPr lvl="2">
              <a:lnSpc>
                <a:spcPct val="110000"/>
              </a:lnSpc>
            </a:pPr>
            <a:r>
              <a:rPr lang="en-US" dirty="0" smtClean="0"/>
              <a:t>Also known as rent a "</a:t>
            </a:r>
            <a:r>
              <a:rPr lang="en-US" dirty="0" smtClean="0">
                <a:solidFill>
                  <a:schemeClr val="tx2">
                    <a:lumMod val="75000"/>
                  </a:schemeClr>
                </a:solidFill>
              </a:rPr>
              <a:t>cloud server</a:t>
            </a:r>
            <a:r>
              <a:rPr lang="en-US" dirty="0" smtClean="0"/>
              <a:t>"</a:t>
            </a:r>
          </a:p>
          <a:p>
            <a:pPr lvl="1">
              <a:lnSpc>
                <a:spcPct val="110000"/>
              </a:lnSpc>
            </a:pPr>
            <a:r>
              <a:rPr lang="en-US" dirty="0" smtClean="0"/>
              <a:t>IaaS provides an API for managing the cloud infrastructure</a:t>
            </a:r>
          </a:p>
          <a:p>
            <a:pPr lvl="2">
              <a:lnSpc>
                <a:spcPct val="110000"/>
              </a:lnSpc>
            </a:pPr>
            <a:r>
              <a:rPr lang="en-US" dirty="0" smtClean="0"/>
              <a:t>E.g. programmable create a new virtual machine / allocate more resources / configure the network / install software / etc.</a:t>
            </a:r>
            <a:endParaRPr lang="bg-BG" dirty="0"/>
          </a:p>
        </p:txBody>
      </p:sp>
      <p:sp>
        <p:nvSpPr>
          <p:cNvPr id="2" name="Title 1"/>
          <p:cNvSpPr>
            <a:spLocks noGrp="1"/>
          </p:cNvSpPr>
          <p:nvPr>
            <p:ph type="title"/>
          </p:nvPr>
        </p:nvSpPr>
        <p:spPr/>
        <p:txBody>
          <a:bodyPr/>
          <a:lstStyle/>
          <a:p>
            <a:r>
              <a:rPr lang="en-US" sz="3800" dirty="0"/>
              <a:t>IaaS (Infrastructure as a Service)</a:t>
            </a:r>
            <a:endParaRPr lang="bg-BG" sz="3800" dirty="0"/>
          </a:p>
        </p:txBody>
      </p:sp>
    </p:spTree>
    <p:extLst>
      <p:ext uri="{BB962C8B-B14F-4D97-AF65-F5344CB8AC3E}">
        <p14:creationId xmlns:p14="http://schemas.microsoft.com/office/powerpoint/2010/main" val="1178535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3" name="Content Placeholder 2"/>
          <p:cNvSpPr>
            <a:spLocks noGrp="1"/>
          </p:cNvSpPr>
          <p:nvPr>
            <p:ph idx="1"/>
          </p:nvPr>
        </p:nvSpPr>
        <p:spPr/>
        <p:txBody>
          <a:bodyPr/>
          <a:lstStyle/>
          <a:p>
            <a:r>
              <a:rPr lang="en-US" dirty="0" smtClean="0"/>
              <a:t>IaaS providers offer different </a:t>
            </a:r>
            <a:r>
              <a:rPr lang="en-US" dirty="0" smtClean="0">
                <a:solidFill>
                  <a:schemeClr val="tx2">
                    <a:lumMod val="75000"/>
                  </a:schemeClr>
                </a:solidFill>
              </a:rPr>
              <a:t>pricing models</a:t>
            </a:r>
          </a:p>
          <a:p>
            <a:pPr lvl="1"/>
            <a:r>
              <a:rPr lang="en-US" dirty="0" smtClean="0"/>
              <a:t>Fixed price per month for a cloud server with fixed parameters</a:t>
            </a:r>
          </a:p>
          <a:p>
            <a:pPr lvl="2"/>
            <a:r>
              <a:rPr lang="en-US" dirty="0" smtClean="0"/>
              <a:t>Offered by most hosting companies</a:t>
            </a:r>
          </a:p>
          <a:p>
            <a:pPr lvl="1"/>
            <a:r>
              <a:rPr lang="en-US" dirty="0" smtClean="0"/>
              <a:t>Pricing based on computing hours for fixed parameters</a:t>
            </a:r>
          </a:p>
          <a:p>
            <a:pPr lvl="2"/>
            <a:r>
              <a:rPr lang="en-US" dirty="0" smtClean="0"/>
              <a:t>E.g. Amazon EC</a:t>
            </a:r>
            <a:r>
              <a:rPr lang="en-US" dirty="0" smtClean="0">
                <a:latin typeface="Consolas" pitchFamily="49" charset="0"/>
                <a:cs typeface="Consolas" pitchFamily="49" charset="0"/>
              </a:rPr>
              <a:t>2</a:t>
            </a:r>
            <a:r>
              <a:rPr lang="en-US" dirty="0" smtClean="0"/>
              <a:t>, Rackspace Cloud Servers, Windows Azure Compute</a:t>
            </a:r>
          </a:p>
          <a:p>
            <a:pPr lvl="1"/>
            <a:r>
              <a:rPr lang="en-US" dirty="0" smtClean="0"/>
              <a:t>Dynamic pricing per </a:t>
            </a:r>
            <a:r>
              <a:rPr lang="en-US" smtClean="0"/>
              <a:t>resources used</a:t>
            </a:r>
            <a:endParaRPr lang="en-US" dirty="0" smtClean="0"/>
          </a:p>
          <a:p>
            <a:pPr lvl="2"/>
            <a:r>
              <a:rPr lang="en-US" dirty="0" smtClean="0"/>
              <a:t>E.g. </a:t>
            </a:r>
            <a:r>
              <a:rPr lang="en-US" dirty="0">
                <a:latin typeface="Consolas" pitchFamily="49" charset="0"/>
                <a:cs typeface="Consolas" pitchFamily="49" charset="0"/>
              </a:rPr>
              <a:t>$</a:t>
            </a:r>
            <a:r>
              <a:rPr lang="en-US" dirty="0" smtClean="0">
                <a:latin typeface="Consolas" pitchFamily="49" charset="0"/>
                <a:cs typeface="Consolas" pitchFamily="49" charset="0"/>
              </a:rPr>
              <a:t>0.024</a:t>
            </a:r>
            <a:r>
              <a:rPr lang="en-US" dirty="0" smtClean="0"/>
              <a:t> </a:t>
            </a:r>
            <a:r>
              <a:rPr lang="en-US" dirty="0"/>
              <a:t>per </a:t>
            </a:r>
            <a:r>
              <a:rPr lang="en-US" dirty="0" smtClean="0"/>
              <a:t>GB storage</a:t>
            </a:r>
            <a:r>
              <a:rPr lang="en-US" dirty="0"/>
              <a:t>, </a:t>
            </a:r>
            <a:r>
              <a:rPr lang="en-US" dirty="0">
                <a:latin typeface="Consolas" pitchFamily="49" charset="0"/>
                <a:cs typeface="Consolas" pitchFamily="49" charset="0"/>
              </a:rPr>
              <a:t>$</a:t>
            </a:r>
            <a:r>
              <a:rPr lang="en-US" dirty="0" smtClean="0">
                <a:latin typeface="Consolas" pitchFamily="49" charset="0"/>
                <a:cs typeface="Consolas" pitchFamily="49" charset="0"/>
              </a:rPr>
              <a:t>0.026</a:t>
            </a:r>
            <a:r>
              <a:rPr lang="en-US" dirty="0" smtClean="0"/>
              <a:t> per </a:t>
            </a:r>
            <a:r>
              <a:rPr lang="en-US" dirty="0"/>
              <a:t>CPU hour, </a:t>
            </a:r>
            <a:r>
              <a:rPr lang="en-US" dirty="0" smtClean="0">
                <a:latin typeface="Consolas" pitchFamily="49" charset="0"/>
                <a:cs typeface="Consolas" pitchFamily="49" charset="0"/>
              </a:rPr>
              <a:t>$0.06</a:t>
            </a:r>
            <a:r>
              <a:rPr lang="en-US" dirty="0" smtClean="0"/>
              <a:t> </a:t>
            </a:r>
            <a:r>
              <a:rPr lang="en-US" dirty="0"/>
              <a:t>per </a:t>
            </a:r>
            <a:r>
              <a:rPr lang="en-US" dirty="0" smtClean="0"/>
              <a:t>GB data transfer</a:t>
            </a:r>
            <a:endParaRPr lang="en-US" dirty="0"/>
          </a:p>
        </p:txBody>
      </p:sp>
      <p:sp>
        <p:nvSpPr>
          <p:cNvPr id="2" name="Title 1"/>
          <p:cNvSpPr>
            <a:spLocks noGrp="1"/>
          </p:cNvSpPr>
          <p:nvPr>
            <p:ph type="title"/>
          </p:nvPr>
        </p:nvSpPr>
        <p:spPr/>
        <p:txBody>
          <a:bodyPr/>
          <a:lstStyle/>
          <a:p>
            <a:r>
              <a:rPr lang="en-US" dirty="0" smtClean="0"/>
              <a:t>IaaS Pricing Models</a:t>
            </a:r>
            <a:endParaRPr lang="en-US" dirty="0"/>
          </a:p>
        </p:txBody>
      </p:sp>
    </p:spTree>
    <p:extLst>
      <p:ext uri="{BB962C8B-B14F-4D97-AF65-F5344CB8AC3E}">
        <p14:creationId xmlns:p14="http://schemas.microsoft.com/office/powerpoint/2010/main" val="370979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444" y="5580200"/>
            <a:ext cx="9144000" cy="820600"/>
          </a:xfrm>
        </p:spPr>
        <p:txBody>
          <a:bodyPr/>
          <a:lstStyle/>
          <a:p>
            <a:r>
              <a:rPr lang="en-US" dirty="0"/>
              <a:t>PaaS: Platform as a </a:t>
            </a:r>
            <a:r>
              <a:rPr lang="en-US" dirty="0" smtClean="0"/>
              <a:t>Service</a:t>
            </a:r>
            <a:endParaRPr lang="en-US" dirty="0"/>
          </a:p>
        </p:txBody>
      </p:sp>
      <p:grpSp>
        <p:nvGrpSpPr>
          <p:cNvPr id="23" name="Group 22"/>
          <p:cNvGrpSpPr/>
          <p:nvPr/>
        </p:nvGrpSpPr>
        <p:grpSpPr>
          <a:xfrm>
            <a:off x="1392194" y="705108"/>
            <a:ext cx="9476314" cy="4476492"/>
            <a:chOff x="1237762" y="1830351"/>
            <a:chExt cx="9476314" cy="4476492"/>
          </a:xfrm>
        </p:grpSpPr>
        <p:sp>
          <p:nvSpPr>
            <p:cNvPr id="24" name="Rounded Rectangle 23"/>
            <p:cNvSpPr/>
            <p:nvPr/>
          </p:nvSpPr>
          <p:spPr>
            <a:xfrm>
              <a:off x="1641646" y="2631876"/>
              <a:ext cx="8719966" cy="3312368"/>
            </a:xfrm>
            <a:prstGeom prst="roundRect">
              <a:avLst>
                <a:gd name="adj" fmla="val 2684"/>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defRPr/>
              </a:pPr>
              <a:endParaRPr lang="en-US" sz="1800" kern="0">
                <a:solidFill>
                  <a:sysClr val="window" lastClr="FFFFFF"/>
                </a:solidFill>
                <a:latin typeface="Calibri"/>
              </a:endParaRPr>
            </a:p>
          </p:txBody>
        </p:sp>
        <p:pic>
          <p:nvPicPr>
            <p:cNvPr id="25" name="Picture 2" descr="cloud, sun, weather ic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2745" y="1830351"/>
              <a:ext cx="2033736" cy="20337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4" descr="cloud, rain, snow, sun, sunny, weather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10470" y="3279580"/>
              <a:ext cx="1798342" cy="131574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Rounded Rectangle 4"/>
            <p:cNvSpPr/>
            <p:nvPr/>
          </p:nvSpPr>
          <p:spPr>
            <a:xfrm flipV="1">
              <a:off x="1635296" y="5375733"/>
              <a:ext cx="8726316" cy="931110"/>
            </a:xfrm>
            <a:prstGeom prst="round2SameRect">
              <a:avLst/>
            </a:prstGeom>
            <a:gradFill rotWithShape="1">
              <a:gsLst>
                <a:gs pos="0">
                  <a:srgbClr val="4BACC6">
                    <a:lumMod val="20000"/>
                    <a:lumOff val="80000"/>
                  </a:srgbClr>
                </a:gs>
                <a:gs pos="80000">
                  <a:srgbClr val="4F81BD">
                    <a:shade val="93000"/>
                    <a:satMod val="130000"/>
                  </a:srgbClr>
                </a:gs>
                <a:gs pos="100000">
                  <a:srgbClr val="4F81BD">
                    <a:shade val="94000"/>
                    <a:satMod val="135000"/>
                  </a:srgbClr>
                </a:gs>
              </a:gsLst>
              <a:lin ang="16200000" scaled="0"/>
            </a:gradFill>
            <a:ln w="317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defRPr/>
              </a:pPr>
              <a:endParaRPr lang="en-US" sz="1800" kern="0">
                <a:solidFill>
                  <a:sysClr val="window" lastClr="FFFFFF"/>
                </a:solidFill>
                <a:latin typeface="Calibri"/>
              </a:endParaRPr>
            </a:p>
          </p:txBody>
        </p:sp>
        <p:sp>
          <p:nvSpPr>
            <p:cNvPr id="28" name="TextBox 27"/>
            <p:cNvSpPr txBox="1"/>
            <p:nvPr/>
          </p:nvSpPr>
          <p:spPr>
            <a:xfrm>
              <a:off x="1789341" y="5541258"/>
              <a:ext cx="8419872" cy="630942"/>
            </a:xfrm>
            <a:prstGeom prst="rect">
              <a:avLst/>
            </a:prstGeom>
            <a:noFill/>
          </p:spPr>
          <p:txBody>
            <a:bodyPr wrap="square" rtlCol="0">
              <a:spAutoFit/>
            </a:bodyPr>
            <a:lstStyle/>
            <a:p>
              <a:pPr algn="ctr" defTabSz="914400">
                <a:defRPr/>
              </a:pPr>
              <a:r>
                <a:rPr lang="en-US" sz="3500" b="1" kern="0" dirty="0" smtClean="0">
                  <a:ln w="12700">
                    <a:solidFill>
                      <a:srgbClr val="8064A2">
                        <a:lumMod val="50000"/>
                      </a:srgbClr>
                    </a:solidFill>
                    <a:prstDash val="solid"/>
                  </a:ln>
                  <a:solidFill>
                    <a:srgbClr val="FFFF99"/>
                  </a:solidFill>
                  <a:effectLst>
                    <a:outerShdw blurRad="41275" dist="20320" dir="1800000" algn="tl" rotWithShape="0">
                      <a:srgbClr val="000000">
                        <a:alpha val="40000"/>
                      </a:srgbClr>
                    </a:outerShdw>
                  </a:effectLst>
                </a:rPr>
                <a:t>PaaS: Cloud for </a:t>
              </a:r>
              <a:r>
                <a:rPr lang="en-US" sz="3500" b="1" kern="0" dirty="0">
                  <a:ln w="12700">
                    <a:solidFill>
                      <a:srgbClr val="8064A2">
                        <a:lumMod val="50000"/>
                      </a:srgbClr>
                    </a:solidFill>
                    <a:prstDash val="solid"/>
                  </a:ln>
                  <a:solidFill>
                    <a:srgbClr val="FFFF99"/>
                  </a:solidFill>
                  <a:effectLst>
                    <a:outerShdw blurRad="41275" dist="20320" dir="1800000" algn="tl" rotWithShape="0">
                      <a:srgbClr val="000000">
                        <a:alpha val="40000"/>
                      </a:srgbClr>
                    </a:outerShdw>
                  </a:effectLst>
                </a:rPr>
                <a:t>Developers</a:t>
              </a:r>
            </a:p>
          </p:txBody>
        </p:sp>
        <p:pic>
          <p:nvPicPr>
            <p:cNvPr id="29" name="Picture 6" descr="http://www.lenanderson.net/images/aZUR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77474">
              <a:off x="1237762" y="4035499"/>
              <a:ext cx="1763078" cy="1598524"/>
            </a:xfrm>
            <a:prstGeom prst="roundRect">
              <a:avLst>
                <a:gd name="adj" fmla="val 9064"/>
              </a:avLst>
            </a:prstGeom>
            <a:noFill/>
            <a:effectLst>
              <a:glow rad="101600">
                <a:srgbClr val="4BACC6">
                  <a:satMod val="175000"/>
                  <a:alpha val="40000"/>
                </a:srgb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Picture 8" descr="http://nearshoreamericas.com/wp-content/uploads/2011/12/Amazon-Cloud-Computing-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21443984">
              <a:off x="7642670" y="4420586"/>
              <a:ext cx="3071406" cy="1119845"/>
            </a:xfrm>
            <a:prstGeom prst="rect">
              <a:avLst/>
            </a:prstGeom>
            <a:noFill/>
            <a:effectLst>
              <a:glow rad="228600">
                <a:srgbClr val="4BACC6">
                  <a:satMod val="175000"/>
                  <a:alpha val="40000"/>
                </a:srgb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rot="21182414">
              <a:off x="4842770" y="4661796"/>
              <a:ext cx="776175" cy="769441"/>
            </a:xfrm>
            <a:prstGeom prst="rect">
              <a:avLst/>
            </a:prstGeom>
            <a:noFill/>
          </p:spPr>
          <p:txBody>
            <a:bodyPr wrap="none" rtlCol="0">
              <a:spAutoFit/>
            </a:bodyPr>
            <a:lstStyle/>
            <a:p>
              <a:pPr algn="ctr" defTabSz="914400">
                <a:defRPr/>
              </a:pPr>
              <a:r>
                <a:rPr lang="en-US" sz="4400" b="1" kern="0" spc="50" dirty="0">
                  <a:ln w="28575">
                    <a:solidFill>
                      <a:sysClr val="windowText" lastClr="000000">
                        <a:alpha val="6500"/>
                      </a:sysClr>
                    </a:solidFill>
                    <a:prstDash val="solid"/>
                  </a:ln>
                  <a:solidFill>
                    <a:srgbClr val="4F81BD">
                      <a:tint val="3000"/>
                      <a:alpha val="95000"/>
                    </a:srgbClr>
                  </a:solidFill>
                  <a:effectLst>
                    <a:innerShdw blurRad="50900" dist="38500" dir="13500000">
                      <a:srgbClr val="000000">
                        <a:alpha val="60000"/>
                      </a:srgbClr>
                    </a:innerShdw>
                  </a:effectLst>
                </a:rPr>
                <a:t>C#</a:t>
              </a:r>
            </a:p>
          </p:txBody>
        </p:sp>
        <p:sp>
          <p:nvSpPr>
            <p:cNvPr id="32" name="TextBox 31"/>
            <p:cNvSpPr txBox="1"/>
            <p:nvPr/>
          </p:nvSpPr>
          <p:spPr>
            <a:xfrm rot="437227">
              <a:off x="7214886" y="3501103"/>
              <a:ext cx="1197764" cy="769441"/>
            </a:xfrm>
            <a:prstGeom prst="rect">
              <a:avLst/>
            </a:prstGeom>
            <a:noFill/>
          </p:spPr>
          <p:txBody>
            <a:bodyPr wrap="none" rtlCol="0">
              <a:spAutoFit/>
            </a:bodyPr>
            <a:lstStyle/>
            <a:p>
              <a:pPr algn="ctr" defTabSz="914400">
                <a:defRPr/>
              </a:pPr>
              <a:r>
                <a:rPr lang="en-US" sz="4400" b="1" kern="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Java</a:t>
              </a:r>
            </a:p>
          </p:txBody>
        </p:sp>
        <p:pic>
          <p:nvPicPr>
            <p:cNvPr id="33" name="Picture 17" descr="http://2.bp.blogspot.com/-HQjJ_LFR6QA/Tb2SfZvJlFI/AAAAAAAAAB8/Y6tlkGlVIGY/s1600/appengin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436437">
              <a:off x="3215220" y="2249659"/>
              <a:ext cx="1697228" cy="1678882"/>
            </a:xfrm>
            <a:prstGeom prst="roundRect">
              <a:avLst>
                <a:gd name="adj" fmla="val 9064"/>
              </a:avLst>
            </a:prstGeom>
            <a:noFill/>
            <a:effectLst>
              <a:glow rad="101600">
                <a:srgbClr val="4BACC6">
                  <a:satMod val="175000"/>
                  <a:alpha val="40000"/>
                </a:srgb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4" name="TextBox 33"/>
            <p:cNvSpPr txBox="1"/>
            <p:nvPr/>
          </p:nvSpPr>
          <p:spPr>
            <a:xfrm rot="21363637">
              <a:off x="5473210" y="2677216"/>
              <a:ext cx="1334020" cy="52322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defTabSz="914400">
                <a:defRPr/>
              </a:pPr>
              <a:r>
                <a:rPr lang="en-US" sz="2800" b="1" kern="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101600">
                      <a:sysClr val="windowText" lastClr="000000">
                        <a:alpha val="60000"/>
                      </a:sysClr>
                    </a:glow>
                    <a:outerShdw blurRad="50800" dist="38100" dir="2700000" algn="tl" rotWithShape="0">
                      <a:prstClr val="black">
                        <a:alpha val="40000"/>
                      </a:prstClr>
                    </a:outerShdw>
                  </a:effectLst>
                </a:rPr>
                <a:t>HTML </a:t>
              </a:r>
              <a:r>
                <a:rPr lang="en-US" sz="2800" b="1" kern="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101600">
                      <a:sysClr val="windowText" lastClr="000000">
                        <a:alpha val="60000"/>
                      </a:sysClr>
                    </a:glow>
                    <a:outerShdw blurRad="50800" dist="38100" dir="2700000" algn="tl" rotWithShape="0">
                      <a:prstClr val="black">
                        <a:alpha val="40000"/>
                      </a:prstClr>
                    </a:outerShdw>
                  </a:effectLst>
                  <a:latin typeface="Consolas" pitchFamily="49" charset="0"/>
                  <a:cs typeface="Consolas" pitchFamily="49" charset="0"/>
                </a:rPr>
                <a:t>5</a:t>
              </a:r>
            </a:p>
          </p:txBody>
        </p:sp>
        <p:pic>
          <p:nvPicPr>
            <p:cNvPr id="35" name="Picture 19" descr="database, networking, storage icon"/>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350764" y="4389580"/>
              <a:ext cx="1181858" cy="118185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1298819">
              <a:off x="6649184" y="4377055"/>
              <a:ext cx="792205" cy="523220"/>
            </a:xfrm>
            <a:prstGeom prst="rect">
              <a:avLst/>
            </a:prstGeom>
            <a:noFill/>
          </p:spPr>
          <p:txBody>
            <a:bodyPr wrap="none" rtlCol="0">
              <a:spAutoFit/>
            </a:bodyPr>
            <a:lstStyle/>
            <a:p>
              <a:pPr algn="ctr" defTabSz="914400">
                <a:defRPr/>
              </a:pPr>
              <a:r>
                <a:rPr lang="en-US" sz="2800" b="1" kern="0" dirty="0">
                  <a:ln w="17780" cmpd="sng">
                    <a:solidFill>
                      <a:srgbClr val="FFFFFF"/>
                    </a:solidFill>
                    <a:prstDash val="solid"/>
                    <a:miter lim="800000"/>
                  </a:ln>
                  <a:solidFill>
                    <a:srgbClr val="C0504D">
                      <a:lumMod val="75000"/>
                    </a:srgbClr>
                  </a:solidFill>
                  <a:effectLst>
                    <a:outerShdw blurRad="50800" algn="tl" rotWithShape="0">
                      <a:srgbClr val="000000"/>
                    </a:outerShdw>
                  </a:effectLst>
                </a:rPr>
                <a:t>PHP</a:t>
              </a:r>
            </a:p>
          </p:txBody>
        </p:sp>
        <p:sp>
          <p:nvSpPr>
            <p:cNvPr id="37" name="TextBox 36"/>
            <p:cNvSpPr txBox="1"/>
            <p:nvPr/>
          </p:nvSpPr>
          <p:spPr>
            <a:xfrm rot="337587">
              <a:off x="9281413" y="3870401"/>
              <a:ext cx="793807" cy="338554"/>
            </a:xfrm>
            <a:prstGeom prst="rect">
              <a:avLst/>
            </a:prstGeom>
            <a:noFill/>
          </p:spPr>
          <p:txBody>
            <a:bodyPr wrap="none" rtlCol="0">
              <a:spAutoFit/>
            </a:bodyPr>
            <a:lstStyle/>
            <a:p>
              <a:pPr defTabSz="914400">
                <a:defRPr/>
              </a:pPr>
              <a:r>
                <a:rPr lang="en-US" sz="1600" b="1" kern="0" dirty="0">
                  <a:solidFill>
                    <a:srgbClr val="F79646">
                      <a:lumMod val="20000"/>
                      <a:lumOff val="80000"/>
                    </a:srgbClr>
                  </a:solidFill>
                  <a:effectLst>
                    <a:outerShdw blurRad="38100" dist="38100" dir="2700000" algn="tl">
                      <a:srgbClr val="000000">
                        <a:alpha val="43137"/>
                      </a:srgbClr>
                    </a:outerShdw>
                  </a:effectLst>
                </a:rPr>
                <a:t>Python</a:t>
              </a:r>
              <a:endParaRPr lang="en-US" sz="1400" b="1" kern="0" dirty="0">
                <a:solidFill>
                  <a:srgbClr val="F79646">
                    <a:lumMod val="20000"/>
                    <a:lumOff val="80000"/>
                  </a:srgbClr>
                </a:solidFill>
                <a:effectLst>
                  <a:outerShdw blurRad="38100" dist="38100" dir="2700000" algn="tl">
                    <a:srgbClr val="000000">
                      <a:alpha val="43137"/>
                    </a:srgbClr>
                  </a:outerShdw>
                </a:effectLst>
              </a:endParaRPr>
            </a:p>
          </p:txBody>
        </p:sp>
        <p:pic>
          <p:nvPicPr>
            <p:cNvPr id="38" name="Picture 21" descr="cog, gear, preferences, settings icon"/>
            <p:cNvPicPr>
              <a:picLocks noChangeAspect="1" noChangeArrowheads="1"/>
            </p:cNvPicPr>
            <p:nvPr/>
          </p:nvPicPr>
          <p:blipFill>
            <a:blip r:embed="rId8" cstate="screen">
              <a:duotone>
                <a:prstClr val="black"/>
                <a:srgbClr val="F79646">
                  <a:tint val="45000"/>
                  <a:satMod val="400000"/>
                </a:srgbClr>
              </a:duotone>
              <a:extLst>
                <a:ext uri="{28A0092B-C50C-407E-A947-70E740481C1C}">
                  <a14:useLocalDpi xmlns:a14="http://schemas.microsoft.com/office/drawing/2010/main"/>
                </a:ext>
              </a:extLst>
            </a:blip>
            <a:srcRect/>
            <a:stretch>
              <a:fillRect/>
            </a:stretch>
          </p:blipFill>
          <p:spPr bwMode="auto">
            <a:xfrm>
              <a:off x="6006452" y="3526542"/>
              <a:ext cx="584524" cy="5845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rot="1307462">
              <a:off x="5313565" y="3553485"/>
              <a:ext cx="815095" cy="369332"/>
            </a:xfrm>
            <a:prstGeom prst="rect">
              <a:avLst/>
            </a:prstGeom>
            <a:noFill/>
          </p:spPr>
          <p:txBody>
            <a:bodyPr wrap="none" rtlCol="0">
              <a:spAutoFit/>
            </a:bodyPr>
            <a:lstStyle/>
            <a:p>
              <a:pPr algn="ctr" defTabSz="914400">
                <a:defRPr/>
              </a:pPr>
              <a:r>
                <a:rPr lang="en-US" sz="1800" b="1" kern="0"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coding</a:t>
              </a:r>
            </a:p>
          </p:txBody>
        </p:sp>
        <p:sp>
          <p:nvSpPr>
            <p:cNvPr id="40" name="TextBox 39"/>
            <p:cNvSpPr txBox="1"/>
            <p:nvPr/>
          </p:nvSpPr>
          <p:spPr>
            <a:xfrm rot="564961">
              <a:off x="5868278" y="4699501"/>
              <a:ext cx="657552" cy="369332"/>
            </a:xfrm>
            <a:prstGeom prst="rect">
              <a:avLst/>
            </a:prstGeom>
            <a:noFill/>
          </p:spPr>
          <p:txBody>
            <a:bodyPr wrap="none" rtlCol="0">
              <a:spAutoFit/>
            </a:bodyPr>
            <a:lstStyle/>
            <a:p>
              <a:pPr algn="ctr" defTabSz="914400">
                <a:defRPr/>
              </a:pPr>
              <a:r>
                <a:rPr lang="en-US" sz="1800" kern="0" dirty="0">
                  <a:ln w="18415" cmpd="sng">
                    <a:solidFill>
                      <a:srgbClr val="00B0F0"/>
                    </a:solidFill>
                    <a:prstDash val="solid"/>
                  </a:ln>
                  <a:effectLst>
                    <a:outerShdw blurRad="63500" dir="3600000" algn="tl" rotWithShape="0">
                      <a:srgbClr val="000000">
                        <a:alpha val="70000"/>
                      </a:srgbClr>
                    </a:outerShdw>
                  </a:effectLst>
                </a:rPr>
                <a:t>Ruby</a:t>
              </a:r>
            </a:p>
          </p:txBody>
        </p:sp>
        <p:sp>
          <p:nvSpPr>
            <p:cNvPr id="41" name="TextBox 40"/>
            <p:cNvSpPr txBox="1"/>
            <p:nvPr/>
          </p:nvSpPr>
          <p:spPr>
            <a:xfrm rot="1993763">
              <a:off x="1817135" y="3058577"/>
              <a:ext cx="1200971" cy="461665"/>
            </a:xfrm>
            <a:prstGeom prst="rect">
              <a:avLst/>
            </a:prstGeom>
            <a:noFill/>
          </p:spPr>
          <p:txBody>
            <a:bodyPr wrap="none" rtlCol="0">
              <a:spAutoFit/>
            </a:bodyPr>
            <a:lstStyle/>
            <a:p>
              <a:pPr algn="ctr" defTabSz="914400">
                <a:defRPr/>
              </a:pPr>
              <a:r>
                <a:rPr lang="en-US" b="1" kern="0" spc="50" dirty="0" smtClean="0">
                  <a:ln w="9525" cmpd="sng">
                    <a:solidFill>
                      <a:schemeClr val="accent1"/>
                    </a:solidFill>
                    <a:prstDash val="solid"/>
                  </a:ln>
                  <a:solidFill>
                    <a:srgbClr val="70AD47">
                      <a:tint val="1000"/>
                    </a:srgbClr>
                  </a:solidFill>
                  <a:effectLst>
                    <a:glow rad="38100">
                      <a:schemeClr val="accent1">
                        <a:alpha val="40000"/>
                      </a:schemeClr>
                    </a:glow>
                  </a:effectLst>
                </a:rPr>
                <a:t>Node.js</a:t>
              </a:r>
              <a:endParaRPr lang="en-US" b="1" kern="0"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80784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3" name="Content Placeholder 2"/>
          <p:cNvSpPr>
            <a:spLocks noGrp="1"/>
          </p:cNvSpPr>
          <p:nvPr>
            <p:ph idx="1"/>
          </p:nvPr>
        </p:nvSpPr>
        <p:spPr/>
        <p:txBody>
          <a:bodyPr>
            <a:normAutofit/>
          </a:bodyPr>
          <a:lstStyle/>
          <a:p>
            <a:r>
              <a:rPr lang="en-US" dirty="0" smtClean="0">
                <a:solidFill>
                  <a:schemeClr val="tx2">
                    <a:lumMod val="75000"/>
                  </a:schemeClr>
                </a:solidFill>
              </a:rPr>
              <a:t>PaaS</a:t>
            </a:r>
            <a:r>
              <a:rPr lang="en-US" dirty="0" smtClean="0">
                <a:solidFill>
                  <a:schemeClr val="accent5">
                    <a:lumMod val="20000"/>
                    <a:lumOff val="80000"/>
                  </a:schemeClr>
                </a:solidFill>
              </a:rPr>
              <a:t> ≈ rent a complete development / production platform</a:t>
            </a:r>
          </a:p>
          <a:p>
            <a:pPr lvl="1"/>
            <a:r>
              <a:rPr lang="en-US" sz="2900" dirty="0"/>
              <a:t>Full </a:t>
            </a:r>
            <a:r>
              <a:rPr lang="en-US" sz="2900" dirty="0" smtClean="0"/>
              <a:t>development stack </a:t>
            </a:r>
            <a:r>
              <a:rPr lang="en-US" sz="2900" dirty="0"/>
              <a:t>as a service</a:t>
            </a:r>
          </a:p>
          <a:p>
            <a:pPr lvl="2"/>
            <a:r>
              <a:rPr lang="en-US" dirty="0" smtClean="0"/>
              <a:t>E.g</a:t>
            </a:r>
            <a:r>
              <a:rPr lang="en-US" dirty="0"/>
              <a:t>. </a:t>
            </a:r>
            <a:r>
              <a:rPr lang="en-US" dirty="0" smtClean="0"/>
              <a:t>Linux + Python </a:t>
            </a:r>
            <a:r>
              <a:rPr lang="en-US" dirty="0"/>
              <a:t>+ Django + MongoDB + </a:t>
            </a:r>
            <a:r>
              <a:rPr lang="en-US" dirty="0" err="1" smtClean="0"/>
              <a:t>cron</a:t>
            </a:r>
            <a:r>
              <a:rPr lang="en-US" dirty="0" smtClean="0"/>
              <a:t> </a:t>
            </a:r>
            <a:r>
              <a:rPr lang="en-US" dirty="0"/>
              <a:t>jobs + </a:t>
            </a:r>
            <a:r>
              <a:rPr lang="en-US" noProof="1" smtClean="0"/>
              <a:t>Nginx</a:t>
            </a:r>
            <a:r>
              <a:rPr lang="en-US" dirty="0" smtClean="0"/>
              <a:t> </a:t>
            </a:r>
            <a:r>
              <a:rPr lang="en-US" dirty="0"/>
              <a:t>load balancer + </a:t>
            </a:r>
            <a:r>
              <a:rPr lang="en-US" noProof="1" smtClean="0"/>
              <a:t>Gunicorn</a:t>
            </a:r>
            <a:r>
              <a:rPr lang="en-US" dirty="0" smtClean="0"/>
              <a:t> </a:t>
            </a:r>
            <a:r>
              <a:rPr lang="en-US" dirty="0"/>
              <a:t>web server</a:t>
            </a:r>
            <a:endParaRPr lang="en-US" dirty="0" smtClean="0"/>
          </a:p>
          <a:p>
            <a:pPr lvl="1"/>
            <a:r>
              <a:rPr lang="en-US" sz="2900" dirty="0"/>
              <a:t>Back-end technologies</a:t>
            </a:r>
          </a:p>
          <a:p>
            <a:pPr lvl="2"/>
            <a:r>
              <a:rPr lang="en-US" dirty="0" smtClean="0"/>
              <a:t>E.g. relational and NoSQL DBs, blob storage, file storage, CDN, …</a:t>
            </a:r>
          </a:p>
          <a:p>
            <a:pPr lvl="1"/>
            <a:r>
              <a:rPr lang="en-US" sz="2900" dirty="0"/>
              <a:t>Business-tier technologies and languages</a:t>
            </a:r>
          </a:p>
          <a:p>
            <a:pPr lvl="2"/>
            <a:r>
              <a:rPr lang="en-US" dirty="0" smtClean="0"/>
              <a:t>E.g. Java, Java EE, PHP, Python, Ruby, C#, JS</a:t>
            </a:r>
          </a:p>
          <a:p>
            <a:pPr lvl="1"/>
            <a:r>
              <a:rPr lang="en-US" sz="2900" dirty="0"/>
              <a:t>Frameworks: Django, Rails, Symfony, Spring, </a:t>
            </a:r>
            <a:r>
              <a:rPr lang="en-US" sz="2900" dirty="0" smtClean="0"/>
              <a:t>JSF, ASP.NET MVC</a:t>
            </a:r>
            <a:endParaRPr lang="bg-BG" dirty="0"/>
          </a:p>
        </p:txBody>
      </p:sp>
      <p:sp>
        <p:nvSpPr>
          <p:cNvPr id="2" name="Title 1"/>
          <p:cNvSpPr>
            <a:spLocks noGrp="1"/>
          </p:cNvSpPr>
          <p:nvPr>
            <p:ph type="title"/>
          </p:nvPr>
        </p:nvSpPr>
        <p:spPr/>
        <p:txBody>
          <a:bodyPr/>
          <a:lstStyle/>
          <a:p>
            <a:r>
              <a:rPr lang="en-US" dirty="0"/>
              <a:t>PaaS (Platform as a Service)</a:t>
            </a:r>
            <a:endParaRPr lang="bg-BG" dirty="0"/>
          </a:p>
        </p:txBody>
      </p:sp>
    </p:spTree>
    <p:extLst>
      <p:ext uri="{BB962C8B-B14F-4D97-AF65-F5344CB8AC3E}">
        <p14:creationId xmlns:p14="http://schemas.microsoft.com/office/powerpoint/2010/main" val="334211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2" name="Title 1"/>
          <p:cNvSpPr>
            <a:spLocks noGrp="1"/>
          </p:cNvSpPr>
          <p:nvPr>
            <p:ph type="title"/>
          </p:nvPr>
        </p:nvSpPr>
        <p:spPr/>
        <p:txBody>
          <a:bodyPr/>
          <a:lstStyle/>
          <a:p>
            <a:r>
              <a:rPr lang="en-US" dirty="0" smtClean="0"/>
              <a:t>Typical PaaS Platform</a:t>
            </a:r>
            <a:endParaRPr lang="en-US" dirty="0"/>
          </a:p>
        </p:txBody>
      </p:sp>
      <p:sp>
        <p:nvSpPr>
          <p:cNvPr id="6" name="Rounded Rectangle 5"/>
          <p:cNvSpPr/>
          <p:nvPr/>
        </p:nvSpPr>
        <p:spPr>
          <a:xfrm>
            <a:off x="580820" y="5557179"/>
            <a:ext cx="11027184" cy="680379"/>
          </a:xfrm>
          <a:prstGeom prst="roundRect">
            <a:avLst>
              <a:gd name="adj" fmla="val 8117"/>
            </a:avLst>
          </a:prstGeom>
          <a:solidFill>
            <a:schemeClr val="accent5">
              <a:lumMod val="40000"/>
              <a:lumOff val="60000"/>
              <a:alpha val="15000"/>
            </a:schemeClr>
          </a:solidFill>
          <a:ln w="12700">
            <a:solidFill>
              <a:schemeClr val="accent5">
                <a:lumMod val="60000"/>
                <a:lumOff val="40000"/>
              </a:schemeClr>
            </a:solidFill>
          </a:ln>
        </p:spPr>
        <p:txBody>
          <a:bodyPr wrap="square" tIns="72000" bIns="144000" anchor="ctr" anchorCtr="0">
            <a:spAutoFit/>
          </a:bodyPr>
          <a:lstStyle/>
          <a:p>
            <a:pPr algn="ctr" eaLnBrk="0" hangingPunct="0">
              <a:buClr>
                <a:schemeClr val="accent5">
                  <a:lumMod val="40000"/>
                  <a:lumOff val="60000"/>
                </a:schemeClr>
              </a:buClr>
              <a:buSzPct val="70000"/>
            </a:pPr>
            <a:r>
              <a:rPr lang="en-US" sz="2800" b="1" dirty="0">
                <a:solidFill>
                  <a:schemeClr val="accent5">
                    <a:lumMod val="20000"/>
                    <a:lumOff val="80000"/>
                  </a:schemeClr>
                </a:solidFill>
                <a:effectLst>
                  <a:outerShdw blurRad="38100" dist="38100" dir="2700000" algn="tl">
                    <a:srgbClr val="000000">
                      <a:alpha val="43137"/>
                    </a:srgbClr>
                  </a:outerShdw>
                </a:effectLst>
              </a:rPr>
              <a:t>Operating Systems</a:t>
            </a:r>
            <a:r>
              <a:rPr lang="en-US" sz="2800" b="1" dirty="0">
                <a:solidFill>
                  <a:schemeClr val="tx2">
                    <a:lumMod val="20000"/>
                    <a:lumOff val="80000"/>
                  </a:schemeClr>
                </a:solidFill>
                <a:effectLst>
                  <a:outerShdw blurRad="38100" dist="38100" dir="2700000" algn="tl">
                    <a:srgbClr val="000000">
                      <a:alpha val="43137"/>
                    </a:srgbClr>
                  </a:outerShdw>
                </a:effectLst>
              </a:rPr>
              <a:t>:</a:t>
            </a:r>
            <a:r>
              <a:rPr lang="en-US" sz="2800" dirty="0">
                <a:solidFill>
                  <a:schemeClr val="tx2">
                    <a:lumMod val="20000"/>
                    <a:lumOff val="80000"/>
                  </a:schemeClr>
                </a:solidFill>
                <a:effectLst>
                  <a:outerShdw blurRad="38100" dist="38100" dir="2700000" algn="tl">
                    <a:srgbClr val="000000">
                      <a:alpha val="43137"/>
                    </a:srgbClr>
                  </a:outerShdw>
                </a:effectLst>
              </a:rPr>
              <a:t> </a:t>
            </a:r>
            <a:r>
              <a:rPr lang="en-US" dirty="0">
                <a:solidFill>
                  <a:schemeClr val="tx2">
                    <a:lumMod val="20000"/>
                    <a:lumOff val="80000"/>
                  </a:schemeClr>
                </a:solidFill>
                <a:effectLst>
                  <a:outerShdw blurRad="38100" dist="38100" dir="2700000" algn="tl">
                    <a:srgbClr val="000000">
                      <a:alpha val="43137"/>
                    </a:srgbClr>
                  </a:outerShdw>
                </a:effectLst>
              </a:rPr>
              <a:t>Linux /  Windows / other</a:t>
            </a:r>
            <a:endParaRPr lang="en-US"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p:nvPr/>
        </p:nvSpPr>
        <p:spPr>
          <a:xfrm>
            <a:off x="5027612" y="3897299"/>
            <a:ext cx="6580391" cy="1401081"/>
          </a:xfrm>
          <a:prstGeom prst="roundRect">
            <a:avLst>
              <a:gd name="adj" fmla="val 3081"/>
            </a:avLst>
          </a:prstGeom>
          <a:solidFill>
            <a:schemeClr val="accent5">
              <a:lumMod val="40000"/>
              <a:lumOff val="60000"/>
              <a:alpha val="15000"/>
            </a:schemeClr>
          </a:solidFill>
          <a:ln w="12700">
            <a:solidFill>
              <a:schemeClr val="accent5">
                <a:lumMod val="60000"/>
                <a:lumOff val="40000"/>
              </a:schemeClr>
            </a:solidFill>
          </a:ln>
        </p:spPr>
        <p:txBody>
          <a:bodyPr wrap="square" tIns="72000" bIns="144000" anchor="ctr" anchorCtr="0">
            <a:spAutoFit/>
          </a:bodyPr>
          <a:lstStyle/>
          <a:p>
            <a:pPr algn="ctr" eaLnBrk="0" hangingPunct="0">
              <a:buClr>
                <a:schemeClr val="accent5">
                  <a:lumMod val="40000"/>
                  <a:lumOff val="60000"/>
                </a:schemeClr>
              </a:buClr>
              <a:buSzPct val="70000"/>
            </a:pPr>
            <a:r>
              <a:rPr lang="en-US" sz="2800" b="1" dirty="0">
                <a:solidFill>
                  <a:schemeClr val="accent5">
                    <a:lumMod val="20000"/>
                    <a:lumOff val="80000"/>
                  </a:schemeClr>
                </a:solidFill>
                <a:effectLst>
                  <a:outerShdw blurRad="38100" dist="38100" dir="2700000" algn="tl">
                    <a:srgbClr val="000000">
                      <a:alpha val="43137"/>
                    </a:srgbClr>
                  </a:outerShdw>
                </a:effectLst>
              </a:rPr>
              <a:t>Back-End </a:t>
            </a:r>
            <a:r>
              <a:rPr lang="en-US" sz="2800" b="1" dirty="0" smtClean="0">
                <a:solidFill>
                  <a:schemeClr val="accent5">
                    <a:lumMod val="20000"/>
                    <a:lumOff val="80000"/>
                  </a:schemeClr>
                </a:solidFill>
                <a:effectLst>
                  <a:outerShdw blurRad="38100" dist="38100" dir="2700000" algn="tl">
                    <a:srgbClr val="000000">
                      <a:alpha val="43137"/>
                    </a:srgbClr>
                  </a:outerShdw>
                </a:effectLst>
              </a:rPr>
              <a:t>Technologies</a:t>
            </a:r>
            <a:r>
              <a:rPr lang="en-US" sz="2800" b="1" dirty="0" smtClean="0">
                <a:solidFill>
                  <a:schemeClr val="tx2">
                    <a:lumMod val="20000"/>
                    <a:lumOff val="80000"/>
                  </a:schemeClr>
                </a:solidFill>
                <a:effectLst>
                  <a:outerShdw blurRad="38100" dist="38100" dir="2700000" algn="tl">
                    <a:srgbClr val="000000">
                      <a:alpha val="43137"/>
                    </a:srgbClr>
                  </a:outerShdw>
                </a:effectLst>
              </a:rPr>
              <a:t>:</a:t>
            </a:r>
          </a:p>
          <a:p>
            <a:pPr algn="ctr" eaLnBrk="0" hangingPunct="0">
              <a:buClr>
                <a:schemeClr val="accent5">
                  <a:lumMod val="40000"/>
                  <a:lumOff val="60000"/>
                </a:schemeClr>
              </a:buClr>
              <a:buSzPct val="70000"/>
            </a:pPr>
            <a:r>
              <a:rPr lang="en-US" dirty="0" smtClean="0">
                <a:solidFill>
                  <a:schemeClr val="tx2">
                    <a:lumMod val="20000"/>
                    <a:lumOff val="80000"/>
                  </a:schemeClr>
                </a:solidFill>
                <a:effectLst>
                  <a:outerShdw blurRad="38100" dist="38100" dir="2700000" algn="tl">
                    <a:srgbClr val="000000">
                      <a:alpha val="43137"/>
                    </a:srgbClr>
                  </a:outerShdw>
                </a:effectLst>
              </a:rPr>
              <a:t>Relational </a:t>
            </a:r>
            <a:r>
              <a:rPr lang="en-US" dirty="0">
                <a:solidFill>
                  <a:schemeClr val="tx2">
                    <a:lumMod val="20000"/>
                    <a:lumOff val="80000"/>
                  </a:schemeClr>
                </a:solidFill>
                <a:effectLst>
                  <a:outerShdw blurRad="38100" dist="38100" dir="2700000" algn="tl">
                    <a:srgbClr val="000000">
                      <a:alpha val="43137"/>
                    </a:srgbClr>
                  </a:outerShdw>
                </a:effectLst>
              </a:rPr>
              <a:t>DBs, NoSQL </a:t>
            </a:r>
            <a:r>
              <a:rPr lang="en-US" dirty="0" smtClean="0">
                <a:solidFill>
                  <a:schemeClr val="tx2">
                    <a:lumMod val="20000"/>
                    <a:lumOff val="80000"/>
                  </a:schemeClr>
                </a:solidFill>
                <a:effectLst>
                  <a:outerShdw blurRad="38100" dist="38100" dir="2700000" algn="tl">
                    <a:srgbClr val="000000">
                      <a:alpha val="43137"/>
                    </a:srgbClr>
                  </a:outerShdw>
                </a:effectLst>
              </a:rPr>
              <a:t>DBs, Blob </a:t>
            </a:r>
            <a:r>
              <a:rPr lang="en-US" dirty="0">
                <a:solidFill>
                  <a:schemeClr val="tx2">
                    <a:lumMod val="20000"/>
                    <a:lumOff val="80000"/>
                  </a:schemeClr>
                </a:solidFill>
                <a:effectLst>
                  <a:outerShdw blurRad="38100" dist="38100" dir="2700000" algn="tl">
                    <a:srgbClr val="000000">
                      <a:alpha val="43137"/>
                    </a:srgbClr>
                  </a:outerShdw>
                </a:effectLst>
              </a:rPr>
              <a:t>Storage, Message Queues, Notifications, CDN, </a:t>
            </a:r>
            <a:r>
              <a:rPr lang="en-US" dirty="0" smtClean="0">
                <a:solidFill>
                  <a:schemeClr val="tx2">
                    <a:lumMod val="20000"/>
                    <a:lumOff val="80000"/>
                  </a:schemeClr>
                </a:solidFill>
                <a:effectLst>
                  <a:outerShdw blurRad="38100" dist="38100" dir="2700000" algn="tl">
                    <a:srgbClr val="000000">
                      <a:alpha val="43137"/>
                    </a:srgbClr>
                  </a:outerShdw>
                </a:effectLst>
              </a:rPr>
              <a:t>Search, Email</a:t>
            </a:r>
            <a:r>
              <a:rPr lang="en-US" dirty="0">
                <a:solidFill>
                  <a:schemeClr val="tx2">
                    <a:lumMod val="20000"/>
                    <a:lumOff val="80000"/>
                  </a:schemeClr>
                </a:solidFill>
                <a:effectLst>
                  <a:outerShdw blurRad="38100" dist="38100" dir="2700000" algn="tl">
                    <a:srgbClr val="000000">
                      <a:alpha val="43137"/>
                    </a:srgbClr>
                  </a:outerShdw>
                </a:effectLst>
              </a:rPr>
              <a:t>, …</a:t>
            </a:r>
            <a:endParaRPr lang="en-US"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ounded Rectangle 7"/>
          <p:cNvSpPr/>
          <p:nvPr/>
        </p:nvSpPr>
        <p:spPr>
          <a:xfrm>
            <a:off x="587241" y="2245591"/>
            <a:ext cx="11020761" cy="1414501"/>
          </a:xfrm>
          <a:prstGeom prst="roundRect">
            <a:avLst>
              <a:gd name="adj" fmla="val 3800"/>
            </a:avLst>
          </a:prstGeom>
          <a:solidFill>
            <a:schemeClr val="accent5">
              <a:lumMod val="40000"/>
              <a:lumOff val="60000"/>
              <a:alpha val="15000"/>
            </a:schemeClr>
          </a:solidFill>
          <a:ln w="12700">
            <a:solidFill>
              <a:schemeClr val="accent5">
                <a:lumMod val="60000"/>
                <a:lumOff val="40000"/>
              </a:schemeClr>
            </a:solidFill>
          </a:ln>
        </p:spPr>
        <p:txBody>
          <a:bodyPr wrap="square" tIns="72000" bIns="144000" anchor="ctr" anchorCtr="0">
            <a:spAutoFit/>
          </a:bodyPr>
          <a:lstStyle/>
          <a:p>
            <a:pPr algn="ctr" eaLnBrk="0" hangingPunct="0">
              <a:buClr>
                <a:schemeClr val="accent5">
                  <a:lumMod val="40000"/>
                  <a:lumOff val="60000"/>
                </a:schemeClr>
              </a:buClr>
              <a:buSzPct val="70000"/>
            </a:pPr>
            <a:r>
              <a:rPr lang="en-US" sz="2800" b="1" dirty="0">
                <a:solidFill>
                  <a:schemeClr val="accent5">
                    <a:lumMod val="20000"/>
                    <a:lumOff val="80000"/>
                  </a:schemeClr>
                </a:solidFill>
                <a:effectLst>
                  <a:outerShdw blurRad="38100" dist="38100" dir="2700000" algn="tl">
                    <a:srgbClr val="000000">
                      <a:alpha val="43137"/>
                    </a:srgbClr>
                  </a:outerShdw>
                </a:effectLst>
              </a:rPr>
              <a:t>Middle-Tier Languages and Frameworks</a:t>
            </a:r>
            <a:r>
              <a:rPr lang="en-US" sz="2800" b="1" dirty="0">
                <a:solidFill>
                  <a:schemeClr val="tx2">
                    <a:lumMod val="20000"/>
                    <a:lumOff val="80000"/>
                  </a:schemeClr>
                </a:solidFill>
                <a:effectLst>
                  <a:outerShdw blurRad="38100" dist="38100" dir="2700000" algn="tl">
                    <a:srgbClr val="000000">
                      <a:alpha val="43137"/>
                    </a:srgbClr>
                  </a:outerShdw>
                </a:effectLst>
              </a:rPr>
              <a:t>:</a:t>
            </a:r>
          </a:p>
          <a:p>
            <a:pPr algn="ctr" eaLnBrk="0" hangingPunct="0">
              <a:buClr>
                <a:schemeClr val="accent5">
                  <a:lumMod val="40000"/>
                  <a:lumOff val="60000"/>
                </a:schemeClr>
              </a:buClr>
              <a:buSzPct val="70000"/>
            </a:pPr>
            <a:r>
              <a:rPr lang="en-US" dirty="0">
                <a:solidFill>
                  <a:schemeClr val="tx2">
                    <a:lumMod val="20000"/>
                    <a:lumOff val="80000"/>
                  </a:schemeClr>
                </a:solidFill>
                <a:effectLst>
                  <a:outerShdw blurRad="38100" dist="38100" dir="2700000" algn="tl">
                    <a:srgbClr val="000000">
                      <a:alpha val="43137"/>
                    </a:srgbClr>
                  </a:outerShdw>
                </a:effectLst>
              </a:rPr>
              <a:t>PHP, Java, C#, Python, Ruby, </a:t>
            </a:r>
            <a:r>
              <a:rPr lang="en-US" dirty="0" smtClean="0">
                <a:solidFill>
                  <a:schemeClr val="tx2">
                    <a:lumMod val="20000"/>
                    <a:lumOff val="80000"/>
                  </a:schemeClr>
                </a:solidFill>
                <a:effectLst>
                  <a:outerShdw blurRad="38100" dist="38100" dir="2700000" algn="tl">
                    <a:srgbClr val="000000">
                      <a:alpha val="43137"/>
                    </a:srgbClr>
                  </a:outerShdw>
                </a:effectLst>
              </a:rPr>
              <a:t>JavaScript, </a:t>
            </a:r>
            <a:r>
              <a:rPr lang="en-US" noProof="1" smtClean="0">
                <a:solidFill>
                  <a:schemeClr val="tx2">
                    <a:lumMod val="20000"/>
                    <a:lumOff val="80000"/>
                  </a:schemeClr>
                </a:solidFill>
                <a:effectLst>
                  <a:outerShdw blurRad="38100" dist="38100" dir="2700000" algn="tl">
                    <a:srgbClr val="000000">
                      <a:alpha val="43137"/>
                    </a:srgbClr>
                  </a:outerShdw>
                </a:effectLst>
              </a:rPr>
              <a:t>Symfony</a:t>
            </a:r>
            <a:r>
              <a:rPr lang="en-US" dirty="0" smtClean="0">
                <a:solidFill>
                  <a:schemeClr val="tx2">
                    <a:lumMod val="20000"/>
                    <a:lumOff val="80000"/>
                  </a:schemeClr>
                </a:solidFill>
                <a:effectLst>
                  <a:outerShdw blurRad="38100" dist="38100" dir="2700000" algn="tl">
                    <a:srgbClr val="000000">
                      <a:alpha val="43137"/>
                    </a:srgbClr>
                  </a:outerShdw>
                </a:effectLst>
              </a:rPr>
              <a:t>, </a:t>
            </a:r>
            <a:r>
              <a:rPr lang="en-US" noProof="1" smtClean="0">
                <a:solidFill>
                  <a:schemeClr val="tx2">
                    <a:lumMod val="20000"/>
                    <a:lumOff val="80000"/>
                  </a:schemeClr>
                </a:solidFill>
                <a:effectLst>
                  <a:outerShdw blurRad="38100" dist="38100" dir="2700000" algn="tl">
                    <a:srgbClr val="000000">
                      <a:alpha val="43137"/>
                    </a:srgbClr>
                  </a:outerShdw>
                </a:effectLst>
              </a:rPr>
              <a:t>Laravel</a:t>
            </a:r>
            <a:r>
              <a:rPr lang="en-US" dirty="0" smtClean="0">
                <a:solidFill>
                  <a:schemeClr val="tx2">
                    <a:lumMod val="20000"/>
                    <a:lumOff val="80000"/>
                  </a:schemeClr>
                </a:solidFill>
                <a:effectLst>
                  <a:outerShdw blurRad="38100" dist="38100" dir="2700000" algn="tl">
                    <a:srgbClr val="000000">
                      <a:alpha val="43137"/>
                    </a:srgbClr>
                  </a:outerShdw>
                </a:effectLst>
              </a:rPr>
              <a:t>, </a:t>
            </a:r>
            <a:r>
              <a:rPr lang="en-US" noProof="1">
                <a:solidFill>
                  <a:schemeClr val="tx2">
                    <a:lumMod val="20000"/>
                    <a:lumOff val="80000"/>
                  </a:schemeClr>
                </a:solidFill>
                <a:effectLst>
                  <a:outerShdw blurRad="38100" dist="38100" dir="2700000" algn="tl">
                    <a:srgbClr val="000000">
                      <a:alpha val="43137"/>
                    </a:srgbClr>
                  </a:outerShdw>
                </a:effectLst>
              </a:rPr>
              <a:t>Zend</a:t>
            </a:r>
            <a:r>
              <a:rPr lang="en-US" dirty="0">
                <a:solidFill>
                  <a:schemeClr val="tx2">
                    <a:lumMod val="20000"/>
                    <a:lumOff val="80000"/>
                  </a:schemeClr>
                </a:solidFill>
                <a:effectLst>
                  <a:outerShdw blurRad="38100" dist="38100" dir="2700000" algn="tl">
                    <a:srgbClr val="000000">
                      <a:alpha val="43137"/>
                    </a:srgbClr>
                  </a:outerShdw>
                </a:effectLst>
              </a:rPr>
              <a:t> Framework, JSF, ADF, </a:t>
            </a:r>
            <a:r>
              <a:rPr lang="en-US" dirty="0" smtClean="0">
                <a:solidFill>
                  <a:schemeClr val="tx2">
                    <a:lumMod val="20000"/>
                    <a:lumOff val="80000"/>
                  </a:schemeClr>
                </a:solidFill>
                <a:effectLst>
                  <a:outerShdw blurRad="38100" dist="38100" dir="2700000" algn="tl">
                    <a:srgbClr val="000000">
                      <a:alpha val="43137"/>
                    </a:srgbClr>
                  </a:outerShdw>
                </a:effectLst>
              </a:rPr>
              <a:t>Sprint MVC, </a:t>
            </a:r>
            <a:r>
              <a:rPr lang="en-US" noProof="1" smtClean="0">
                <a:solidFill>
                  <a:schemeClr val="tx2">
                    <a:lumMod val="20000"/>
                    <a:lumOff val="80000"/>
                  </a:schemeClr>
                </a:solidFill>
                <a:effectLst>
                  <a:outerShdw blurRad="38100" dist="38100" dir="2700000" algn="tl">
                    <a:srgbClr val="000000">
                      <a:alpha val="43137"/>
                    </a:srgbClr>
                  </a:outerShdw>
                </a:effectLst>
              </a:rPr>
              <a:t>Django</a:t>
            </a:r>
            <a:r>
              <a:rPr lang="en-US" dirty="0" smtClean="0">
                <a:solidFill>
                  <a:schemeClr val="tx2">
                    <a:lumMod val="20000"/>
                    <a:lumOff val="80000"/>
                  </a:schemeClr>
                </a:solidFill>
                <a:effectLst>
                  <a:outerShdw blurRad="38100" dist="38100" dir="2700000" algn="tl">
                    <a:srgbClr val="000000">
                      <a:alpha val="43137"/>
                    </a:srgbClr>
                  </a:outerShdw>
                </a:effectLst>
              </a:rPr>
              <a:t>, Rails</a:t>
            </a:r>
            <a:r>
              <a:rPr lang="en-US" dirty="0">
                <a:solidFill>
                  <a:schemeClr val="tx2">
                    <a:lumMod val="20000"/>
                    <a:lumOff val="80000"/>
                  </a:schemeClr>
                </a:solidFill>
                <a:effectLst>
                  <a:outerShdw blurRad="38100" dist="38100" dir="2700000" algn="tl">
                    <a:srgbClr val="000000">
                      <a:alpha val="43137"/>
                    </a:srgbClr>
                  </a:outerShdw>
                </a:effectLst>
              </a:rPr>
              <a:t>, Sinatra, Play</a:t>
            </a:r>
            <a:r>
              <a:rPr lang="en-US" dirty="0" smtClean="0">
                <a:solidFill>
                  <a:schemeClr val="tx2">
                    <a:lumMod val="20000"/>
                    <a:lumOff val="80000"/>
                  </a:schemeClr>
                </a:solidFill>
                <a:effectLst>
                  <a:outerShdw blurRad="38100" dist="38100" dir="2700000" algn="tl">
                    <a:srgbClr val="000000">
                      <a:alpha val="43137"/>
                    </a:srgbClr>
                  </a:outerShdw>
                </a:effectLst>
              </a:rPr>
              <a:t>, ASP.NET</a:t>
            </a:r>
            <a:r>
              <a:rPr lang="en-US" dirty="0">
                <a:solidFill>
                  <a:schemeClr val="tx2">
                    <a:lumMod val="20000"/>
                    <a:lumOff val="80000"/>
                  </a:schemeClr>
                </a:solidFill>
                <a:effectLst>
                  <a:outerShdw blurRad="38100" dist="38100" dir="2700000" algn="tl">
                    <a:srgbClr val="000000">
                      <a:alpha val="43137"/>
                    </a:srgbClr>
                  </a:outerShdw>
                </a:effectLst>
              </a:rPr>
              <a:t>, ASP.NET MVC, </a:t>
            </a:r>
            <a:r>
              <a:rPr lang="en-US" dirty="0" smtClean="0">
                <a:solidFill>
                  <a:schemeClr val="tx2">
                    <a:lumMod val="20000"/>
                    <a:lumOff val="80000"/>
                  </a:schemeClr>
                </a:solidFill>
                <a:effectLst>
                  <a:outerShdw blurRad="38100" dist="38100" dir="2700000" algn="tl">
                    <a:srgbClr val="000000">
                      <a:alpha val="43137"/>
                    </a:srgbClr>
                  </a:outerShdw>
                </a:effectLst>
              </a:rPr>
              <a:t>Node.js, Express, …</a:t>
            </a:r>
            <a:endParaRPr lang="en-US"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ounded Rectangle 8"/>
          <p:cNvSpPr/>
          <p:nvPr/>
        </p:nvSpPr>
        <p:spPr>
          <a:xfrm>
            <a:off x="587242" y="1295400"/>
            <a:ext cx="11020760" cy="680379"/>
          </a:xfrm>
          <a:prstGeom prst="roundRect">
            <a:avLst>
              <a:gd name="adj" fmla="val 8117"/>
            </a:avLst>
          </a:prstGeom>
          <a:solidFill>
            <a:schemeClr val="accent5">
              <a:lumMod val="40000"/>
              <a:lumOff val="60000"/>
              <a:alpha val="15000"/>
            </a:schemeClr>
          </a:solidFill>
          <a:ln w="12700">
            <a:solidFill>
              <a:schemeClr val="accent5">
                <a:lumMod val="60000"/>
                <a:lumOff val="40000"/>
              </a:schemeClr>
            </a:solidFill>
          </a:ln>
        </p:spPr>
        <p:txBody>
          <a:bodyPr wrap="square" tIns="72000" bIns="144000" anchor="ctr" anchorCtr="0">
            <a:spAutoFit/>
          </a:bodyPr>
          <a:lstStyle/>
          <a:p>
            <a:pPr algn="ctr" eaLnBrk="0" hangingPunct="0">
              <a:buClr>
                <a:schemeClr val="accent5">
                  <a:lumMod val="40000"/>
                  <a:lumOff val="60000"/>
                </a:schemeClr>
              </a:buClr>
              <a:buSzPct val="70000"/>
            </a:pPr>
            <a:r>
              <a:rPr lang="en-US" sz="2800" b="1" dirty="0">
                <a:solidFill>
                  <a:schemeClr val="accent5">
                    <a:lumMod val="20000"/>
                    <a:lumOff val="80000"/>
                  </a:schemeClr>
                </a:solidFill>
                <a:effectLst>
                  <a:outerShdw blurRad="38100" dist="38100" dir="2700000" algn="tl">
                    <a:srgbClr val="000000">
                      <a:alpha val="43137"/>
                    </a:srgbClr>
                  </a:outerShdw>
                </a:effectLst>
              </a:rPr>
              <a:t>Front-End</a:t>
            </a:r>
            <a:r>
              <a:rPr lang="en-US" sz="2800" b="1" dirty="0">
                <a:solidFill>
                  <a:schemeClr val="tx2">
                    <a:lumMod val="20000"/>
                    <a:lumOff val="80000"/>
                  </a:schemeClr>
                </a:solidFill>
                <a:effectLst>
                  <a:outerShdw blurRad="38100" dist="38100" dir="2700000" algn="tl">
                    <a:srgbClr val="000000">
                      <a:alpha val="43137"/>
                    </a:srgbClr>
                  </a:outerShdw>
                </a:effectLst>
              </a:rPr>
              <a:t>:</a:t>
            </a:r>
            <a:r>
              <a:rPr lang="en-US" sz="2800" dirty="0">
                <a:solidFill>
                  <a:schemeClr val="tx2">
                    <a:lumMod val="20000"/>
                    <a:lumOff val="80000"/>
                  </a:schemeClr>
                </a:solidFill>
                <a:effectLst>
                  <a:outerShdw blurRad="38100" dist="38100" dir="2700000" algn="tl">
                    <a:srgbClr val="000000">
                      <a:alpha val="43137"/>
                    </a:srgbClr>
                  </a:outerShdw>
                </a:effectLst>
              </a:rPr>
              <a:t> </a:t>
            </a:r>
            <a:r>
              <a:rPr lang="en-US" dirty="0">
                <a:solidFill>
                  <a:schemeClr val="tx2">
                    <a:lumMod val="20000"/>
                    <a:lumOff val="80000"/>
                  </a:schemeClr>
                </a:solidFill>
                <a:effectLst>
                  <a:outerShdw blurRad="38100" dist="38100" dir="2700000" algn="tl">
                    <a:srgbClr val="000000">
                      <a:alpha val="43137"/>
                    </a:srgbClr>
                  </a:outerShdw>
                </a:effectLst>
              </a:rPr>
              <a:t>HTML</a:t>
            </a:r>
            <a:r>
              <a:rPr lang="en-US"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5</a:t>
            </a:r>
            <a:r>
              <a:rPr lang="en-US" dirty="0">
                <a:solidFill>
                  <a:schemeClr val="tx2">
                    <a:lumMod val="20000"/>
                    <a:lumOff val="80000"/>
                  </a:schemeClr>
                </a:solidFill>
                <a:effectLst>
                  <a:outerShdw blurRad="38100" dist="38100" dir="2700000" algn="tl">
                    <a:srgbClr val="000000">
                      <a:alpha val="43137"/>
                    </a:srgbClr>
                  </a:outerShdw>
                </a:effectLst>
              </a:rPr>
              <a:t>, JavaScript / Mobile Front-Ends</a:t>
            </a:r>
            <a:endParaRPr lang="en-US" sz="2000"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Rounded Rectangle 9"/>
          <p:cNvSpPr/>
          <p:nvPr/>
        </p:nvSpPr>
        <p:spPr>
          <a:xfrm>
            <a:off x="580820" y="3893948"/>
            <a:ext cx="4218192" cy="1414501"/>
          </a:xfrm>
          <a:prstGeom prst="roundRect">
            <a:avLst>
              <a:gd name="adj" fmla="val 3562"/>
            </a:avLst>
          </a:prstGeom>
          <a:solidFill>
            <a:schemeClr val="accent5">
              <a:lumMod val="40000"/>
              <a:lumOff val="60000"/>
              <a:alpha val="15000"/>
            </a:schemeClr>
          </a:solidFill>
          <a:ln w="12700">
            <a:solidFill>
              <a:schemeClr val="accent5">
                <a:lumMod val="60000"/>
                <a:lumOff val="40000"/>
              </a:schemeClr>
            </a:solidFill>
          </a:ln>
        </p:spPr>
        <p:txBody>
          <a:bodyPr wrap="square" tIns="72000" bIns="144000" anchor="ctr" anchorCtr="0">
            <a:spAutoFit/>
          </a:bodyPr>
          <a:lstStyle/>
          <a:p>
            <a:pPr algn="ctr" eaLnBrk="0" hangingPunct="0">
              <a:buClr>
                <a:schemeClr val="accent5">
                  <a:lumMod val="40000"/>
                  <a:lumOff val="60000"/>
                </a:schemeClr>
              </a:buClr>
              <a:buSzPct val="70000"/>
            </a:pPr>
            <a:r>
              <a:rPr lang="en-US" sz="2800" b="1" dirty="0">
                <a:solidFill>
                  <a:schemeClr val="accent5">
                    <a:lumMod val="20000"/>
                    <a:lumOff val="80000"/>
                  </a:schemeClr>
                </a:solidFill>
                <a:effectLst>
                  <a:outerShdw blurRad="38100" dist="38100" dir="2700000" algn="tl">
                    <a:srgbClr val="000000">
                      <a:alpha val="43137"/>
                    </a:srgbClr>
                  </a:outerShdw>
                </a:effectLst>
              </a:rPr>
              <a:t>Computing </a:t>
            </a:r>
            <a:r>
              <a:rPr lang="en-US" sz="2800" b="1" dirty="0" smtClean="0">
                <a:solidFill>
                  <a:schemeClr val="accent5">
                    <a:lumMod val="20000"/>
                    <a:lumOff val="80000"/>
                  </a:schemeClr>
                </a:solidFill>
                <a:effectLst>
                  <a:outerShdw blurRad="38100" dist="38100" dir="2700000" algn="tl">
                    <a:srgbClr val="000000">
                      <a:alpha val="43137"/>
                    </a:srgbClr>
                  </a:outerShdw>
                </a:effectLst>
              </a:rPr>
              <a:t>Nodes (VMs)</a:t>
            </a:r>
            <a:r>
              <a:rPr lang="en-US" sz="2800" b="1" dirty="0" smtClean="0">
                <a:solidFill>
                  <a:schemeClr val="tx2">
                    <a:lumMod val="20000"/>
                    <a:lumOff val="80000"/>
                  </a:schemeClr>
                </a:solidFill>
                <a:effectLst>
                  <a:outerShdw blurRad="38100" dist="38100" dir="2700000" algn="tl">
                    <a:srgbClr val="000000">
                      <a:alpha val="43137"/>
                    </a:srgbClr>
                  </a:outerShdw>
                </a:effectLst>
              </a:rPr>
              <a:t>:</a:t>
            </a:r>
          </a:p>
          <a:p>
            <a:pPr algn="ctr" eaLnBrk="0" hangingPunct="0">
              <a:buClr>
                <a:schemeClr val="accent5">
                  <a:lumMod val="40000"/>
                  <a:lumOff val="60000"/>
                </a:schemeClr>
              </a:buClr>
              <a:buSzPct val="70000"/>
            </a:pPr>
            <a:r>
              <a:rPr lang="en-US" dirty="0" smtClean="0">
                <a:solidFill>
                  <a:schemeClr val="tx2">
                    <a:lumMod val="20000"/>
                    <a:lumOff val="80000"/>
                  </a:schemeClr>
                </a:solidFill>
                <a:effectLst>
                  <a:outerShdw blurRad="38100" dist="38100" dir="2700000" algn="tl">
                    <a:srgbClr val="000000">
                      <a:alpha val="43137"/>
                    </a:srgbClr>
                  </a:outerShdw>
                </a:effectLst>
              </a:rPr>
              <a:t>Amazon </a:t>
            </a:r>
            <a:r>
              <a:rPr lang="en-US" dirty="0">
                <a:solidFill>
                  <a:schemeClr val="tx2">
                    <a:lumMod val="20000"/>
                    <a:lumOff val="80000"/>
                  </a:schemeClr>
                </a:solidFill>
                <a:effectLst>
                  <a:outerShdw blurRad="38100" dist="38100" dir="2700000" algn="tl">
                    <a:srgbClr val="000000">
                      <a:alpha val="43137"/>
                    </a:srgbClr>
                  </a:outerShdw>
                </a:effectLst>
              </a:rPr>
              <a:t>EC2, Azure Compute, App Engine </a:t>
            </a:r>
            <a:r>
              <a:rPr lang="en-US" noProof="1">
                <a:solidFill>
                  <a:schemeClr val="tx2">
                    <a:lumMod val="20000"/>
                    <a:lumOff val="80000"/>
                  </a:schemeClr>
                </a:solidFill>
                <a:effectLst>
                  <a:outerShdw blurRad="38100" dist="38100" dir="2700000" algn="tl">
                    <a:srgbClr val="000000">
                      <a:alpha val="43137"/>
                    </a:srgbClr>
                  </a:outerShdw>
                </a:effectLst>
              </a:rPr>
              <a:t>Backends</a:t>
            </a:r>
            <a:r>
              <a:rPr lang="en-US" dirty="0">
                <a:solidFill>
                  <a:schemeClr val="tx2">
                    <a:lumMod val="20000"/>
                    <a:lumOff val="80000"/>
                  </a:schemeClr>
                </a:solidFill>
                <a:effectLst>
                  <a:outerShdw blurRad="38100" dist="38100" dir="2700000" algn="tl">
                    <a:srgbClr val="000000">
                      <a:alpha val="43137"/>
                    </a:srgbClr>
                  </a:outerShdw>
                </a:effectLst>
              </a:rPr>
              <a:t>, …</a:t>
            </a:r>
            <a:endParaRPr lang="en-US" dirty="0">
              <a:solidFill>
                <a:schemeClr val="tx2">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6576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Back-Ends on the Cloud</a:t>
            </a:r>
          </a:p>
          <a:p>
            <a:pPr lvl="1"/>
            <a:r>
              <a:rPr lang="en-US" dirty="0" smtClean="0"/>
              <a:t>Relational DBs</a:t>
            </a:r>
          </a:p>
          <a:p>
            <a:pPr lvl="2"/>
            <a:r>
              <a:rPr lang="en-US" dirty="0"/>
              <a:t>M</a:t>
            </a:r>
            <a:r>
              <a:rPr lang="en-US" dirty="0" smtClean="0"/>
              <a:t>anaged MySQL, Oracle, PostgreSQL, MS SQL Server, …</a:t>
            </a:r>
          </a:p>
          <a:p>
            <a:pPr lvl="1"/>
            <a:r>
              <a:rPr lang="en-US" dirty="0" smtClean="0"/>
              <a:t>Non-relational DBs</a:t>
            </a:r>
          </a:p>
          <a:p>
            <a:pPr lvl="2"/>
            <a:r>
              <a:rPr lang="bg-BG" dirty="0" err="1" smtClean="0"/>
              <a:t>Amazon</a:t>
            </a:r>
            <a:r>
              <a:rPr lang="bg-BG" dirty="0" smtClean="0"/>
              <a:t> </a:t>
            </a:r>
            <a:r>
              <a:rPr lang="bg-BG" dirty="0" err="1"/>
              <a:t>SimpleDB</a:t>
            </a:r>
            <a:r>
              <a:rPr lang="bg-BG" dirty="0"/>
              <a:t>, </a:t>
            </a:r>
            <a:r>
              <a:rPr lang="bg-BG" dirty="0" err="1"/>
              <a:t>App</a:t>
            </a:r>
            <a:r>
              <a:rPr lang="bg-BG" dirty="0"/>
              <a:t> </a:t>
            </a:r>
            <a:r>
              <a:rPr lang="bg-BG" dirty="0" err="1"/>
              <a:t>Engine</a:t>
            </a:r>
            <a:r>
              <a:rPr lang="bg-BG" dirty="0"/>
              <a:t> </a:t>
            </a:r>
            <a:r>
              <a:rPr lang="bg-BG" dirty="0" err="1"/>
              <a:t>Datastore</a:t>
            </a:r>
            <a:r>
              <a:rPr lang="en-US" dirty="0"/>
              <a:t>, Azure Tables, </a:t>
            </a:r>
            <a:r>
              <a:rPr lang="en-US" dirty="0" err="1" smtClean="0"/>
              <a:t>Cloudant</a:t>
            </a:r>
            <a:r>
              <a:rPr lang="en-US" dirty="0" smtClean="0"/>
              <a:t> (</a:t>
            </a:r>
            <a:r>
              <a:rPr lang="en-US" dirty="0" err="1" smtClean="0"/>
              <a:t>CouchDB</a:t>
            </a:r>
            <a:r>
              <a:rPr lang="en-US" dirty="0" smtClean="0"/>
              <a:t> + </a:t>
            </a:r>
            <a:r>
              <a:rPr lang="en-US" dirty="0" err="1" smtClean="0"/>
              <a:t>MapReduce</a:t>
            </a:r>
            <a:r>
              <a:rPr lang="en-US" dirty="0" smtClean="0"/>
              <a:t>), MongoDB, </a:t>
            </a:r>
            <a:r>
              <a:rPr lang="en-US" dirty="0" err="1" smtClean="0"/>
              <a:t>Redis</a:t>
            </a:r>
            <a:r>
              <a:rPr lang="en-US" dirty="0" smtClean="0"/>
              <a:t>, </a:t>
            </a:r>
            <a:r>
              <a:rPr lang="en-US" dirty="0" err="1" smtClean="0"/>
              <a:t>Couchbase</a:t>
            </a:r>
            <a:r>
              <a:rPr lang="en-US" dirty="0" smtClean="0"/>
              <a:t>, Cassandra</a:t>
            </a:r>
          </a:p>
          <a:p>
            <a:pPr lvl="1"/>
            <a:r>
              <a:rPr lang="en-US" dirty="0" smtClean="0"/>
              <a:t>Blob storage / file storage</a:t>
            </a:r>
          </a:p>
          <a:p>
            <a:pPr lvl="2"/>
            <a:r>
              <a:rPr lang="en-US" dirty="0" smtClean="0"/>
              <a:t>Amazon S3, Azure Blobs, App </a:t>
            </a:r>
            <a:r>
              <a:rPr lang="en-US" dirty="0"/>
              <a:t>Engine </a:t>
            </a:r>
            <a:r>
              <a:rPr lang="en-US" dirty="0" err="1" smtClean="0"/>
              <a:t>Blobstore</a:t>
            </a:r>
            <a:r>
              <a:rPr lang="en-US" dirty="0" smtClean="0"/>
              <a:t>, Rackspace Cloud Files, Dropbox, </a:t>
            </a:r>
            <a:r>
              <a:rPr lang="en-US" dirty="0" err="1" smtClean="0"/>
              <a:t>pCloud</a:t>
            </a:r>
            <a:r>
              <a:rPr lang="en-US" dirty="0" smtClean="0"/>
              <a:t>, …</a:t>
            </a:r>
            <a:endParaRPr lang="bg-BG" dirty="0"/>
          </a:p>
        </p:txBody>
      </p:sp>
      <p:sp>
        <p:nvSpPr>
          <p:cNvPr id="2" name="Title 1"/>
          <p:cNvSpPr>
            <a:spLocks noGrp="1"/>
          </p:cNvSpPr>
          <p:nvPr>
            <p:ph type="title"/>
          </p:nvPr>
        </p:nvSpPr>
        <p:spPr/>
        <p:txBody>
          <a:bodyPr/>
          <a:lstStyle/>
          <a:p>
            <a:r>
              <a:rPr lang="en-US" dirty="0" smtClean="0"/>
              <a:t>Typical PaaS Services</a:t>
            </a:r>
            <a:endParaRPr lang="bg-BG" dirty="0"/>
          </a:p>
        </p:txBody>
      </p:sp>
    </p:spTree>
    <p:extLst>
      <p:ext uri="{BB962C8B-B14F-4D97-AF65-F5344CB8AC3E}">
        <p14:creationId xmlns:p14="http://schemas.microsoft.com/office/powerpoint/2010/main" val="3512361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514350" indent="-514350">
              <a:buFont typeface="+mj-lt"/>
              <a:buAutoNum type="arabicPeriod"/>
            </a:pPr>
            <a:r>
              <a:rPr lang="en-US" dirty="0" smtClean="0"/>
              <a:t>What is Cloud Computing?</a:t>
            </a:r>
            <a:endParaRPr lang="en-US" dirty="0"/>
          </a:p>
          <a:p>
            <a:pPr marL="514350" indent="-514350">
              <a:buFont typeface="+mj-lt"/>
              <a:buAutoNum type="arabicPeriod"/>
            </a:pPr>
            <a:r>
              <a:rPr lang="en-US" dirty="0"/>
              <a:t>Cloud Computing Models</a:t>
            </a:r>
          </a:p>
          <a:p>
            <a:pPr marL="808038" lvl="1" indent="-430213"/>
            <a:r>
              <a:rPr lang="en-US" dirty="0" smtClean="0"/>
              <a:t>IaaS, PaaS, </a:t>
            </a:r>
            <a:r>
              <a:rPr lang="en-US" noProof="1" smtClean="0"/>
              <a:t>BaaS</a:t>
            </a:r>
            <a:r>
              <a:rPr lang="en-US" dirty="0" smtClean="0"/>
              <a:t>, SaaS</a:t>
            </a:r>
            <a:endParaRPr lang="en-US" dirty="0" smtClean="0"/>
          </a:p>
          <a:p>
            <a:pPr marL="514350" indent="-514350">
              <a:buFont typeface="+mj-lt"/>
              <a:buAutoNum type="arabicPeriod"/>
            </a:pPr>
            <a:r>
              <a:rPr lang="en-US" dirty="0" smtClean="0"/>
              <a:t>Public </a:t>
            </a:r>
            <a:r>
              <a:rPr lang="en-US" dirty="0" smtClean="0"/>
              <a:t>Clouds for Developers</a:t>
            </a:r>
          </a:p>
          <a:p>
            <a:pPr marL="817563" lvl="1" indent="-366713"/>
            <a:r>
              <a:rPr lang="en-US" dirty="0" smtClean="0"/>
              <a:t>Amazon Web Services (AWS</a:t>
            </a:r>
            <a:r>
              <a:rPr lang="en-US" dirty="0" smtClean="0"/>
              <a:t>)</a:t>
            </a:r>
          </a:p>
          <a:p>
            <a:pPr marL="817563" lvl="1" indent="-366713"/>
            <a:r>
              <a:rPr lang="en-US" dirty="0" smtClean="0"/>
              <a:t>Google </a:t>
            </a:r>
            <a:r>
              <a:rPr lang="en-US" dirty="0" smtClean="0"/>
              <a:t>App Engine (GAE</a:t>
            </a:r>
            <a:r>
              <a:rPr lang="en-US" dirty="0" smtClean="0"/>
              <a:t>)</a:t>
            </a:r>
          </a:p>
          <a:p>
            <a:pPr marL="817563" lvl="1" indent="-366713"/>
            <a:r>
              <a:rPr lang="en-US" dirty="0" smtClean="0"/>
              <a:t>Windows Azure</a:t>
            </a:r>
          </a:p>
          <a:p>
            <a:pPr marL="817563" lvl="1" indent="-366713"/>
            <a:r>
              <a:rPr lang="en-US" dirty="0" err="1" smtClean="0"/>
              <a:t>Heroku</a:t>
            </a:r>
            <a:r>
              <a:rPr lang="en-US" dirty="0" smtClean="0"/>
              <a:t>, </a:t>
            </a:r>
            <a:r>
              <a:rPr lang="en-US" dirty="0" err="1" smtClean="0"/>
              <a:t>AppHarbor</a:t>
            </a: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9" name="Picture 8" descr="http://images1.wikia.nocookie.net/__cb20100325163945/fantendo/images/b/bb/Lakitu_Clou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21344265">
            <a:off x="6997747" y="3528126"/>
            <a:ext cx="4337094" cy="2726008"/>
          </a:xfrm>
          <a:prstGeom prst="roundRect">
            <a:avLst>
              <a:gd name="adj" fmla="val 2515"/>
            </a:avLst>
          </a:prstGeom>
          <a:noFill/>
          <a:effectLst>
            <a:glow rad="63500">
              <a:schemeClr val="accent6">
                <a:satMod val="175000"/>
                <a:alpha val="15000"/>
              </a:schemeClr>
            </a:glow>
          </a:effectLst>
          <a:extLst>
            <a:ext uri="{909E8E84-426E-40DD-AFC4-6F175D3DCCD1}">
              <a14:hiddenFill xmlns:a14="http://schemas.microsoft.com/office/drawing/2010/main">
                <a:solidFill>
                  <a:srgbClr val="FFFFFF"/>
                </a:solidFill>
              </a14:hiddenFill>
            </a:ext>
          </a:extLst>
        </p:spPr>
      </p:pic>
      <p:pic>
        <p:nvPicPr>
          <p:cNvPr id="11" name="Picture 10" descr="http://cdn1.iconfinder.com/data/icons/LUMINA/communications/png/400/address_book.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357617">
            <a:off x="6570238" y="1723857"/>
            <a:ext cx="2521175" cy="2679263"/>
          </a:xfrm>
          <a:prstGeom prst="roundRect">
            <a:avLst>
              <a:gd name="adj" fmla="val 2515"/>
            </a:avLst>
          </a:prstGeom>
          <a:noFill/>
          <a:effectLst>
            <a:glow rad="63500">
              <a:schemeClr val="accent6">
                <a:satMod val="175000"/>
                <a:alpha val="15000"/>
              </a:schemeClr>
            </a:glow>
          </a:effectLst>
          <a:extLst>
            <a:ext uri="{909E8E84-426E-40DD-AFC4-6F175D3DCCD1}">
              <a14:hiddenFill xmlns:a14="http://schemas.microsoft.com/office/drawing/2010/main">
                <a:solidFill>
                  <a:srgbClr val="FFFFFF"/>
                </a:solidFill>
              </a14:hiddenFill>
            </a:ext>
          </a:extLst>
        </p:spPr>
      </p:pic>
      <p:pic>
        <p:nvPicPr>
          <p:cNvPr id="2050" name="Picture 2" descr="http://sasoftwares.com/images/soft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0017" y="1646328"/>
            <a:ext cx="2920795" cy="292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86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Middle-Tier on the Cloud</a:t>
            </a:r>
          </a:p>
          <a:p>
            <a:pPr lvl="1"/>
            <a:r>
              <a:rPr lang="en-US" dirty="0"/>
              <a:t>Computing nodes</a:t>
            </a:r>
          </a:p>
          <a:p>
            <a:pPr lvl="2"/>
            <a:r>
              <a:rPr lang="en-US" dirty="0"/>
              <a:t>Amazon EC2, Azure Compute, App Engine </a:t>
            </a:r>
            <a:r>
              <a:rPr lang="en-US" noProof="1" smtClean="0"/>
              <a:t>Backends</a:t>
            </a:r>
            <a:r>
              <a:rPr lang="en-US" dirty="0" smtClean="0"/>
              <a:t>, </a:t>
            </a:r>
            <a:r>
              <a:rPr lang="en-US" dirty="0"/>
              <a:t>Rackspace Cloud Servers, …</a:t>
            </a:r>
          </a:p>
          <a:p>
            <a:pPr lvl="1"/>
            <a:r>
              <a:rPr lang="en-US" dirty="0" smtClean="0"/>
              <a:t>Languages</a:t>
            </a:r>
          </a:p>
          <a:p>
            <a:pPr lvl="2"/>
            <a:r>
              <a:rPr lang="en-US" dirty="0"/>
              <a:t>PHP, Java, </a:t>
            </a:r>
            <a:r>
              <a:rPr lang="en-US" dirty="0" smtClean="0"/>
              <a:t>Python</a:t>
            </a:r>
            <a:r>
              <a:rPr lang="en-US" dirty="0"/>
              <a:t>, Ruby, </a:t>
            </a:r>
            <a:r>
              <a:rPr lang="en-US" dirty="0" smtClean="0"/>
              <a:t>JavaScript, C#</a:t>
            </a:r>
          </a:p>
          <a:p>
            <a:pPr lvl="1"/>
            <a:r>
              <a:rPr lang="en-US" dirty="0" smtClean="0"/>
              <a:t>Frameworks</a:t>
            </a:r>
          </a:p>
          <a:p>
            <a:pPr lvl="2"/>
            <a:r>
              <a:rPr lang="en-US" dirty="0" smtClean="0"/>
              <a:t>Symfony</a:t>
            </a:r>
            <a:r>
              <a:rPr lang="en-US" dirty="0"/>
              <a:t>, Zend Framework, </a:t>
            </a:r>
            <a:r>
              <a:rPr lang="en-US" dirty="0" err="1" smtClean="0"/>
              <a:t>Laravel</a:t>
            </a:r>
            <a:r>
              <a:rPr lang="en-US" dirty="0" smtClean="0"/>
              <a:t>, JSF</a:t>
            </a:r>
            <a:r>
              <a:rPr lang="en-US" dirty="0"/>
              <a:t>, ADF, </a:t>
            </a:r>
            <a:r>
              <a:rPr lang="en-US" dirty="0" smtClean="0"/>
              <a:t>Spring MVC, Django</a:t>
            </a:r>
            <a:r>
              <a:rPr lang="en-US" dirty="0"/>
              <a:t>, </a:t>
            </a:r>
            <a:r>
              <a:rPr lang="en-US" dirty="0" smtClean="0"/>
              <a:t>Rails, ASP.NET</a:t>
            </a:r>
            <a:r>
              <a:rPr lang="en-US" dirty="0"/>
              <a:t>, ASP.NET MVC, </a:t>
            </a:r>
            <a:r>
              <a:rPr lang="en-US" dirty="0" smtClean="0"/>
              <a:t>Node.js + Express</a:t>
            </a:r>
          </a:p>
          <a:p>
            <a:pPr lvl="1"/>
            <a:endParaRPr lang="en-US" dirty="0" smtClean="0"/>
          </a:p>
        </p:txBody>
      </p:sp>
      <p:sp>
        <p:nvSpPr>
          <p:cNvPr id="2" name="Title 1"/>
          <p:cNvSpPr>
            <a:spLocks noGrp="1"/>
          </p:cNvSpPr>
          <p:nvPr>
            <p:ph type="title"/>
          </p:nvPr>
        </p:nvSpPr>
        <p:spPr/>
        <p:txBody>
          <a:bodyPr/>
          <a:lstStyle/>
          <a:p>
            <a:r>
              <a:rPr lang="en-US" dirty="0" smtClean="0"/>
              <a:t>Typical PaaS Services (2)</a:t>
            </a:r>
            <a:endParaRPr lang="bg-BG" dirty="0"/>
          </a:p>
        </p:txBody>
      </p:sp>
    </p:spTree>
    <p:extLst>
      <p:ext uri="{BB962C8B-B14F-4D97-AF65-F5344CB8AC3E}">
        <p14:creationId xmlns:p14="http://schemas.microsoft.com/office/powerpoint/2010/main" val="30383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dirty="0" smtClean="0">
                <a:solidFill>
                  <a:schemeClr val="accent5">
                    <a:lumMod val="20000"/>
                    <a:lumOff val="80000"/>
                  </a:schemeClr>
                </a:solidFill>
              </a:rPr>
              <a:t>Other PaaS Services and APIs</a:t>
            </a:r>
          </a:p>
          <a:p>
            <a:pPr lvl="1">
              <a:lnSpc>
                <a:spcPct val="100000"/>
              </a:lnSpc>
            </a:pPr>
            <a:r>
              <a:rPr lang="en-US" dirty="0" smtClean="0"/>
              <a:t>Queues</a:t>
            </a:r>
          </a:p>
          <a:p>
            <a:pPr lvl="2">
              <a:lnSpc>
                <a:spcPct val="100000"/>
              </a:lnSpc>
            </a:pPr>
            <a:r>
              <a:rPr lang="bg-BG" dirty="0" err="1" smtClean="0"/>
              <a:t>Amazon</a:t>
            </a:r>
            <a:r>
              <a:rPr lang="bg-BG" dirty="0" smtClean="0"/>
              <a:t> </a:t>
            </a:r>
            <a:r>
              <a:rPr lang="bg-BG" dirty="0"/>
              <a:t>SQS, </a:t>
            </a:r>
            <a:r>
              <a:rPr lang="en-US" dirty="0"/>
              <a:t>Google Task Queues, Azure </a:t>
            </a:r>
            <a:r>
              <a:rPr lang="en-US" dirty="0" smtClean="0"/>
              <a:t>Queues, </a:t>
            </a:r>
            <a:r>
              <a:rPr lang="en-US" dirty="0" err="1" smtClean="0"/>
              <a:t>CloudAMQP</a:t>
            </a:r>
            <a:endParaRPr lang="en-US" dirty="0" smtClean="0"/>
          </a:p>
          <a:p>
            <a:pPr lvl="1">
              <a:lnSpc>
                <a:spcPct val="100000"/>
              </a:lnSpc>
            </a:pPr>
            <a:r>
              <a:rPr lang="en-US" dirty="0" smtClean="0"/>
              <a:t>Notification services</a:t>
            </a:r>
          </a:p>
          <a:p>
            <a:pPr lvl="2">
              <a:lnSpc>
                <a:spcPct val="100000"/>
              </a:lnSpc>
            </a:pPr>
            <a:r>
              <a:rPr lang="en-US" dirty="0" smtClean="0"/>
              <a:t>Amazon </a:t>
            </a:r>
            <a:r>
              <a:rPr lang="en-US" dirty="0"/>
              <a:t>SNS, Windows Push </a:t>
            </a:r>
            <a:r>
              <a:rPr lang="en-US" dirty="0" smtClean="0"/>
              <a:t>Notifications, Apple Push Notification Service, </a:t>
            </a:r>
            <a:r>
              <a:rPr lang="en-US" dirty="0" err="1" smtClean="0"/>
              <a:t>PubNub</a:t>
            </a:r>
            <a:endParaRPr lang="en-US" dirty="0" smtClean="0"/>
          </a:p>
          <a:p>
            <a:pPr lvl="2">
              <a:lnSpc>
                <a:spcPct val="100000"/>
              </a:lnSpc>
            </a:pPr>
            <a:r>
              <a:rPr lang="en-US" dirty="0" smtClean="0"/>
              <a:t>Email services: </a:t>
            </a:r>
            <a:r>
              <a:rPr lang="en-US" dirty="0" err="1" smtClean="0"/>
              <a:t>SendGrid</a:t>
            </a:r>
            <a:r>
              <a:rPr lang="en-US" dirty="0" smtClean="0"/>
              <a:t>, </a:t>
            </a:r>
            <a:r>
              <a:rPr lang="en-US" dirty="0" err="1" smtClean="0"/>
              <a:t>MailJet</a:t>
            </a:r>
            <a:r>
              <a:rPr lang="en-US" dirty="0" smtClean="0"/>
              <a:t>, Elastic Email, Amazon SES</a:t>
            </a:r>
          </a:p>
          <a:p>
            <a:pPr lvl="1">
              <a:lnSpc>
                <a:spcPct val="100000"/>
              </a:lnSpc>
            </a:pPr>
            <a:r>
              <a:rPr lang="en-US" dirty="0" smtClean="0"/>
              <a:t>CDN </a:t>
            </a:r>
            <a:r>
              <a:rPr lang="en-US" dirty="0"/>
              <a:t>(content delivery networks</a:t>
            </a:r>
            <a:r>
              <a:rPr lang="en-US" dirty="0" smtClean="0"/>
              <a:t>): Amazon </a:t>
            </a:r>
            <a:r>
              <a:rPr lang="en-US" dirty="0" err="1" smtClean="0"/>
              <a:t>CloudFlare</a:t>
            </a:r>
            <a:r>
              <a:rPr lang="en-US" dirty="0" smtClean="0"/>
              <a:t>, Akamai, …</a:t>
            </a:r>
          </a:p>
          <a:p>
            <a:pPr lvl="1">
              <a:lnSpc>
                <a:spcPct val="100000"/>
              </a:lnSpc>
            </a:pPr>
            <a:r>
              <a:rPr lang="en-US" dirty="0" smtClean="0"/>
              <a:t>DNS, load balancing, quality of services, logging, monitoring, analytics, and many others …</a:t>
            </a:r>
            <a:endParaRPr lang="en-US" dirty="0"/>
          </a:p>
        </p:txBody>
      </p:sp>
      <p:sp>
        <p:nvSpPr>
          <p:cNvPr id="2" name="Title 1"/>
          <p:cNvSpPr>
            <a:spLocks noGrp="1"/>
          </p:cNvSpPr>
          <p:nvPr>
            <p:ph type="title"/>
          </p:nvPr>
        </p:nvSpPr>
        <p:spPr/>
        <p:txBody>
          <a:bodyPr/>
          <a:lstStyle/>
          <a:p>
            <a:r>
              <a:rPr lang="en-US" dirty="0"/>
              <a:t>Typical PaaS Services </a:t>
            </a:r>
            <a:r>
              <a:rPr lang="en-US" dirty="0" smtClean="0"/>
              <a:t>(3)</a:t>
            </a:r>
            <a:endParaRPr lang="en-US" dirty="0"/>
          </a:p>
        </p:txBody>
      </p:sp>
    </p:spTree>
    <p:extLst>
      <p:ext uri="{BB962C8B-B14F-4D97-AF65-F5344CB8AC3E}">
        <p14:creationId xmlns:p14="http://schemas.microsoft.com/office/powerpoint/2010/main" val="2470274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pPr>
              <a:lnSpc>
                <a:spcPct val="100000"/>
              </a:lnSpc>
            </a:pPr>
            <a:r>
              <a:rPr lang="en-US" sz="3200" dirty="0">
                <a:solidFill>
                  <a:schemeClr val="accent5">
                    <a:lumMod val="20000"/>
                    <a:lumOff val="80000"/>
                  </a:schemeClr>
                </a:solidFill>
              </a:rPr>
              <a:t>The typical cloud architecture is multi-tier, SOA, highly-scalable and highly-available</a:t>
            </a:r>
          </a:p>
          <a:p>
            <a:pPr marL="355600" indent="-355600">
              <a:lnSpc>
                <a:spcPct val="100000"/>
              </a:lnSpc>
            </a:pPr>
            <a:endParaRPr lang="en-US" sz="2400" b="1" dirty="0">
              <a:solidFill>
                <a:schemeClr val="tx1">
                  <a:lumMod val="40000"/>
                  <a:lumOff val="60000"/>
                </a:schemeClr>
              </a:solidFill>
            </a:endParaRPr>
          </a:p>
          <a:p>
            <a:pPr marL="355600" indent="-355600">
              <a:lnSpc>
                <a:spcPct val="100000"/>
              </a:lnSpc>
            </a:pPr>
            <a:endParaRPr lang="en-US" sz="2400" b="1" dirty="0">
              <a:solidFill>
                <a:schemeClr val="tx1">
                  <a:lumMod val="40000"/>
                  <a:lumOff val="60000"/>
                </a:schemeClr>
              </a:solidFill>
            </a:endParaRPr>
          </a:p>
          <a:p>
            <a:pPr marL="355600" indent="-355600">
              <a:lnSpc>
                <a:spcPct val="100000"/>
              </a:lnSpc>
            </a:pPr>
            <a:endParaRPr lang="en-US" sz="2400" b="1" dirty="0">
              <a:solidFill>
                <a:schemeClr val="tx1">
                  <a:lumMod val="40000"/>
                  <a:lumOff val="60000"/>
                </a:schemeClr>
              </a:solidFill>
            </a:endParaRPr>
          </a:p>
          <a:p>
            <a:pPr marL="355600" indent="-355600">
              <a:lnSpc>
                <a:spcPct val="100000"/>
              </a:lnSpc>
            </a:pPr>
            <a:endParaRPr lang="en-US" sz="2400" b="1" dirty="0" smtClean="0">
              <a:solidFill>
                <a:schemeClr val="tx1">
                  <a:lumMod val="40000"/>
                  <a:lumOff val="60000"/>
                </a:schemeClr>
              </a:solidFill>
            </a:endParaRPr>
          </a:p>
          <a:p>
            <a:pPr marL="355600" indent="-355600">
              <a:lnSpc>
                <a:spcPct val="100000"/>
              </a:lnSpc>
            </a:pPr>
            <a:endParaRPr lang="en-US" sz="2400" b="1" dirty="0">
              <a:solidFill>
                <a:schemeClr val="tx1">
                  <a:lumMod val="40000"/>
                  <a:lumOff val="60000"/>
                </a:schemeClr>
              </a:solidFill>
            </a:endParaRPr>
          </a:p>
          <a:p>
            <a:pPr marL="355600" indent="-355600">
              <a:lnSpc>
                <a:spcPct val="100000"/>
              </a:lnSpc>
            </a:pPr>
            <a:endParaRPr lang="en-US" sz="2400" b="1" dirty="0">
              <a:solidFill>
                <a:schemeClr val="tx1">
                  <a:lumMod val="40000"/>
                  <a:lumOff val="60000"/>
                </a:schemeClr>
              </a:solidFill>
            </a:endParaRPr>
          </a:p>
          <a:p>
            <a:pPr marL="355600" indent="-355600">
              <a:lnSpc>
                <a:spcPct val="100000"/>
              </a:lnSpc>
            </a:pPr>
            <a:endParaRPr lang="en-US" sz="2400" b="1" dirty="0">
              <a:solidFill>
                <a:schemeClr val="tx1">
                  <a:lumMod val="40000"/>
                  <a:lumOff val="60000"/>
                </a:schemeClr>
              </a:solidFill>
            </a:endParaRPr>
          </a:p>
          <a:p>
            <a:pPr>
              <a:lnSpc>
                <a:spcPct val="100000"/>
              </a:lnSpc>
            </a:pPr>
            <a:r>
              <a:rPr lang="en-US" sz="3200" dirty="0" smtClean="0">
                <a:solidFill>
                  <a:schemeClr val="accent5">
                    <a:lumMod val="20000"/>
                    <a:lumOff val="80000"/>
                  </a:schemeClr>
                </a:solidFill>
              </a:rPr>
              <a:t>Each </a:t>
            </a:r>
            <a:r>
              <a:rPr lang="en-US" sz="3200" dirty="0">
                <a:solidFill>
                  <a:schemeClr val="accent5">
                    <a:lumMod val="20000"/>
                    <a:lumOff val="80000"/>
                  </a:schemeClr>
                </a:solidFill>
              </a:rPr>
              <a:t>tier </a:t>
            </a:r>
            <a:r>
              <a:rPr lang="en-US" sz="3200" dirty="0" smtClean="0">
                <a:solidFill>
                  <a:schemeClr val="accent5">
                    <a:lumMod val="20000"/>
                    <a:lumOff val="80000"/>
                  </a:schemeClr>
                </a:solidFill>
              </a:rPr>
              <a:t>hosts different </a:t>
            </a:r>
            <a:r>
              <a:rPr lang="en-US" sz="3200" dirty="0">
                <a:solidFill>
                  <a:schemeClr val="accent5">
                    <a:lumMod val="20000"/>
                    <a:lumOff val="80000"/>
                  </a:schemeClr>
                </a:solidFill>
              </a:rPr>
              <a:t>managed </a:t>
            </a:r>
            <a:r>
              <a:rPr lang="en-US" sz="3200" dirty="0" smtClean="0">
                <a:solidFill>
                  <a:schemeClr val="accent5">
                    <a:lumMod val="20000"/>
                    <a:lumOff val="80000"/>
                  </a:schemeClr>
                </a:solidFill>
              </a:rPr>
              <a:t>services and technologies</a:t>
            </a:r>
            <a:endParaRPr lang="en-US" sz="3200" dirty="0">
              <a:solidFill>
                <a:schemeClr val="accent5">
                  <a:lumMod val="20000"/>
                  <a:lumOff val="80000"/>
                </a:schemeClr>
              </a:solidFill>
            </a:endParaRPr>
          </a:p>
        </p:txBody>
      </p:sp>
      <p:sp>
        <p:nvSpPr>
          <p:cNvPr id="2" name="Title 1"/>
          <p:cNvSpPr>
            <a:spLocks noGrp="1"/>
          </p:cNvSpPr>
          <p:nvPr>
            <p:ph type="title"/>
          </p:nvPr>
        </p:nvSpPr>
        <p:spPr/>
        <p:txBody>
          <a:bodyPr/>
          <a:lstStyle/>
          <a:p>
            <a:r>
              <a:rPr lang="en-US" dirty="0" smtClean="0"/>
              <a:t>Typical PaaS Architecture</a:t>
            </a:r>
            <a:endParaRPr lang="en-US" dirty="0"/>
          </a:p>
        </p:txBody>
      </p:sp>
      <p:sp>
        <p:nvSpPr>
          <p:cNvPr id="11" name="TextBox 10"/>
          <p:cNvSpPr txBox="1"/>
          <p:nvPr/>
        </p:nvSpPr>
        <p:spPr>
          <a:xfrm>
            <a:off x="6886500" y="3698776"/>
            <a:ext cx="385042" cy="430887"/>
          </a:xfrm>
          <a:prstGeom prst="rect">
            <a:avLst/>
          </a:prstGeom>
          <a:noFill/>
        </p:spPr>
        <p:txBody>
          <a:bodyPr wrap="none" rtlCol="0">
            <a:spAutoFit/>
          </a:bodyPr>
          <a:lstStyle/>
          <a:p>
            <a:r>
              <a:rPr lang="en-US" sz="2200" b="1" dirty="0">
                <a:solidFill>
                  <a:schemeClr val="tx1">
                    <a:lumMod val="40000"/>
                    <a:lumOff val="60000"/>
                  </a:schemeClr>
                </a:solidFill>
              </a:rPr>
              <a:t>…</a:t>
            </a:r>
            <a:endParaRPr lang="bg-BG" sz="2200" b="1" dirty="0">
              <a:solidFill>
                <a:schemeClr val="tx1">
                  <a:lumMod val="40000"/>
                  <a:lumOff val="60000"/>
                </a:schemeClr>
              </a:solidFill>
            </a:endParaRPr>
          </a:p>
        </p:txBody>
      </p:sp>
      <p:sp>
        <p:nvSpPr>
          <p:cNvPr id="17" name="Rectangle 16"/>
          <p:cNvSpPr/>
          <p:nvPr/>
        </p:nvSpPr>
        <p:spPr>
          <a:xfrm>
            <a:off x="2133972" y="2546647"/>
            <a:ext cx="504056" cy="3168353"/>
          </a:xfrm>
          <a:prstGeom prst="rect">
            <a:avLst/>
          </a:prstGeom>
          <a:solidFill>
            <a:srgbClr val="FF6647">
              <a:alpha val="80000"/>
            </a:srgbClr>
          </a:solidFill>
          <a:ln w="3175">
            <a:solidFill>
              <a:srgbClr val="EA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Monitoring</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18" name="Rectangle 17"/>
          <p:cNvSpPr/>
          <p:nvPr/>
        </p:nvSpPr>
        <p:spPr>
          <a:xfrm>
            <a:off x="9550796" y="2546647"/>
            <a:ext cx="504056" cy="3168353"/>
          </a:xfrm>
          <a:prstGeom prst="rect">
            <a:avLst/>
          </a:prstGeom>
          <a:solidFill>
            <a:srgbClr val="FF7575">
              <a:alpha val="80000"/>
            </a:srgbClr>
          </a:solidFill>
          <a:ln w="3175">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Administration</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cxnSp>
        <p:nvCxnSpPr>
          <p:cNvPr id="21" name="Straight Arrow Connector 20"/>
          <p:cNvCxnSpPr>
            <a:endCxn id="7" idx="0"/>
          </p:cNvCxnSpPr>
          <p:nvPr/>
        </p:nvCxnSpPr>
        <p:spPr>
          <a:xfrm>
            <a:off x="3754152" y="3218721"/>
            <a:ext cx="0" cy="264030"/>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8" idx="0"/>
          </p:cNvCxnSpPr>
          <p:nvPr/>
        </p:nvCxnSpPr>
        <p:spPr>
          <a:xfrm>
            <a:off x="5842384" y="3218721"/>
            <a:ext cx="0" cy="264030"/>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9" idx="0"/>
          </p:cNvCxnSpPr>
          <p:nvPr/>
        </p:nvCxnSpPr>
        <p:spPr>
          <a:xfrm flipH="1">
            <a:off x="8434672" y="3218721"/>
            <a:ext cx="6700" cy="264030"/>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12" idx="0"/>
          </p:cNvCxnSpPr>
          <p:nvPr/>
        </p:nvCxnSpPr>
        <p:spPr>
          <a:xfrm>
            <a:off x="3424004" y="4490863"/>
            <a:ext cx="0" cy="276984"/>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4438228" y="4490863"/>
            <a:ext cx="0" cy="276985"/>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5302324" y="4490863"/>
            <a:ext cx="0" cy="276985"/>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6382444" y="4490863"/>
            <a:ext cx="0" cy="276985"/>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endCxn id="19" idx="0"/>
          </p:cNvCxnSpPr>
          <p:nvPr/>
        </p:nvCxnSpPr>
        <p:spPr>
          <a:xfrm>
            <a:off x="8578688" y="4490863"/>
            <a:ext cx="0" cy="276984"/>
          </a:xfrm>
          <a:prstGeom prst="straightConnector1">
            <a:avLst/>
          </a:prstGeom>
          <a:ln w="19050">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12" name="Rounded Rectangle 11"/>
          <p:cNvSpPr/>
          <p:nvPr/>
        </p:nvSpPr>
        <p:spPr>
          <a:xfrm>
            <a:off x="2854052" y="4767847"/>
            <a:ext cx="1139904" cy="947152"/>
          </a:xfrm>
          <a:prstGeom prst="roundRect">
            <a:avLst>
              <a:gd name="adj" fmla="val 0"/>
            </a:avLst>
          </a:prstGeom>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Data-bases</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13" name="Rounded Rectangle 12"/>
          <p:cNvSpPr/>
          <p:nvPr/>
        </p:nvSpPr>
        <p:spPr>
          <a:xfrm>
            <a:off x="4222204" y="4767847"/>
            <a:ext cx="1512168" cy="947152"/>
          </a:xfrm>
          <a:prstGeom prst="roundRect">
            <a:avLst>
              <a:gd name="adj" fmla="val 0"/>
            </a:avLst>
          </a:prstGeom>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Storage Services</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16" name="Rounded Rectangle 15"/>
          <p:cNvSpPr/>
          <p:nvPr/>
        </p:nvSpPr>
        <p:spPr>
          <a:xfrm>
            <a:off x="5950396" y="4767847"/>
            <a:ext cx="1656184" cy="947152"/>
          </a:xfrm>
          <a:prstGeom prst="roundRect">
            <a:avLst>
              <a:gd name="adj" fmla="val 0"/>
            </a:avLst>
          </a:prstGeom>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lumMod val="40000"/>
                    <a:lumOff val="60000"/>
                  </a:schemeClr>
                </a:solidFill>
                <a:effectLst>
                  <a:outerShdw blurRad="38100" dist="38100" dir="2700000" algn="tl">
                    <a:srgbClr val="000000">
                      <a:alpha val="43137"/>
                    </a:srgbClr>
                  </a:outerShdw>
                </a:effectLst>
              </a:rPr>
              <a:t>Back-End </a:t>
            </a:r>
            <a:r>
              <a:rPr lang="en-US" sz="2200" b="1" dirty="0">
                <a:solidFill>
                  <a:schemeClr val="tx1">
                    <a:lumMod val="40000"/>
                    <a:lumOff val="60000"/>
                  </a:schemeClr>
                </a:solidFill>
                <a:effectLst>
                  <a:outerShdw blurRad="38100" dist="38100" dir="2700000" algn="tl">
                    <a:srgbClr val="000000">
                      <a:alpha val="43137"/>
                    </a:srgbClr>
                  </a:outerShdw>
                </a:effectLst>
              </a:rPr>
              <a:t>Services</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19" name="Rounded Rectangle 18"/>
          <p:cNvSpPr/>
          <p:nvPr/>
        </p:nvSpPr>
        <p:spPr>
          <a:xfrm>
            <a:off x="7822604" y="4767847"/>
            <a:ext cx="1512168" cy="947152"/>
          </a:xfrm>
          <a:prstGeom prst="roundRect">
            <a:avLst>
              <a:gd name="adj" fmla="val 0"/>
            </a:avLst>
          </a:prstGeom>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Other Services</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4" name="Rounded Rectangle 3"/>
          <p:cNvSpPr/>
          <p:nvPr/>
        </p:nvSpPr>
        <p:spPr>
          <a:xfrm>
            <a:off x="2854052" y="2546647"/>
            <a:ext cx="6480720" cy="672075"/>
          </a:xfrm>
          <a:prstGeom prst="roundRect">
            <a:avLst>
              <a:gd name="adj" fmla="val 0"/>
            </a:avLst>
          </a:prstGeom>
          <a:solidFill>
            <a:srgbClr val="FFC000">
              <a:alpha val="70000"/>
            </a:srgbClr>
          </a:solidFill>
          <a:ln w="3175">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Load Balancer</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8" name="Rounded Rectangle 7"/>
          <p:cNvSpPr/>
          <p:nvPr/>
        </p:nvSpPr>
        <p:spPr>
          <a:xfrm>
            <a:off x="4942284" y="3482751"/>
            <a:ext cx="1800200" cy="1008112"/>
          </a:xfrm>
          <a:prstGeom prst="roundRect">
            <a:avLst>
              <a:gd name="adj" fmla="val 0"/>
            </a:avLst>
          </a:prstGeom>
          <a:solidFill>
            <a:srgbClr val="00B0F0">
              <a:alpha val="70000"/>
            </a:srgbClr>
          </a:solidFill>
          <a:ln w="3175">
            <a:solidFill>
              <a:srgbClr val="62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Computing Node</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9" name="Rounded Rectangle 8"/>
          <p:cNvSpPr/>
          <p:nvPr/>
        </p:nvSpPr>
        <p:spPr>
          <a:xfrm>
            <a:off x="7534572" y="3482751"/>
            <a:ext cx="1800200" cy="1008112"/>
          </a:xfrm>
          <a:prstGeom prst="roundRect">
            <a:avLst>
              <a:gd name="adj" fmla="val 0"/>
            </a:avLst>
          </a:prstGeom>
          <a:solidFill>
            <a:srgbClr val="00B0F0">
              <a:alpha val="70000"/>
            </a:srgbClr>
          </a:solidFill>
          <a:ln w="3175">
            <a:solidFill>
              <a:srgbClr val="62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Computing Node</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
        <p:nvSpPr>
          <p:cNvPr id="7" name="Rounded Rectangle 6"/>
          <p:cNvSpPr/>
          <p:nvPr/>
        </p:nvSpPr>
        <p:spPr>
          <a:xfrm>
            <a:off x="2854052" y="3482751"/>
            <a:ext cx="1800200" cy="1008112"/>
          </a:xfrm>
          <a:prstGeom prst="roundRect">
            <a:avLst>
              <a:gd name="adj" fmla="val 0"/>
            </a:avLst>
          </a:prstGeom>
          <a:solidFill>
            <a:srgbClr val="00B0F0">
              <a:alpha val="70000"/>
            </a:srgbClr>
          </a:solidFill>
          <a:ln w="3175">
            <a:solidFill>
              <a:srgbClr val="62B3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40000"/>
                    <a:lumOff val="60000"/>
                  </a:schemeClr>
                </a:solidFill>
                <a:effectLst>
                  <a:outerShdw blurRad="38100" dist="38100" dir="2700000" algn="tl">
                    <a:srgbClr val="000000">
                      <a:alpha val="43137"/>
                    </a:srgbClr>
                  </a:outerShdw>
                </a:effectLst>
              </a:rPr>
              <a:t>Computing Node</a:t>
            </a:r>
            <a:endParaRPr lang="bg-BG" sz="2200" b="1" dirty="0">
              <a:solidFill>
                <a:schemeClr val="tx1">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4434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noAutofit/>
          </a:bodyPr>
          <a:lstStyle/>
          <a:p>
            <a:pPr>
              <a:lnSpc>
                <a:spcPct val="100000"/>
              </a:lnSpc>
            </a:pPr>
            <a:r>
              <a:rPr lang="en-US" sz="3000" dirty="0"/>
              <a:t>Java + JBoss app server + Java </a:t>
            </a:r>
            <a:r>
              <a:rPr lang="en-US" sz="3000" noProof="1"/>
              <a:t>ServerFaces</a:t>
            </a:r>
            <a:r>
              <a:rPr lang="en-US" sz="3000" dirty="0"/>
              <a:t> + JBoss Rich Faces + Java Persistence API + Oracle database</a:t>
            </a:r>
          </a:p>
          <a:p>
            <a:pPr>
              <a:lnSpc>
                <a:spcPct val="100000"/>
              </a:lnSpc>
            </a:pPr>
            <a:r>
              <a:rPr lang="en-US" sz="3000" dirty="0"/>
              <a:t>Python + Django + MongoDB + Linux </a:t>
            </a:r>
            <a:r>
              <a:rPr lang="en-US" sz="3000" noProof="1"/>
              <a:t>cron</a:t>
            </a:r>
            <a:r>
              <a:rPr lang="en-US" sz="3000" dirty="0"/>
              <a:t> jobs + </a:t>
            </a:r>
            <a:r>
              <a:rPr lang="en-US" sz="3000" noProof="1"/>
              <a:t>Nginx</a:t>
            </a:r>
            <a:r>
              <a:rPr lang="en-US" sz="3000" dirty="0"/>
              <a:t> load balancer + </a:t>
            </a:r>
            <a:r>
              <a:rPr lang="en-US" sz="3000" noProof="1"/>
              <a:t>Gunicorn</a:t>
            </a:r>
            <a:r>
              <a:rPr lang="en-US" sz="3000" dirty="0"/>
              <a:t> web server</a:t>
            </a:r>
          </a:p>
          <a:p>
            <a:pPr>
              <a:lnSpc>
                <a:spcPct val="100000"/>
              </a:lnSpc>
            </a:pPr>
            <a:r>
              <a:rPr lang="en-US" sz="3000" dirty="0"/>
              <a:t>.NET Framework + C# + ASP.NET + WCF + SQL Server + </a:t>
            </a:r>
            <a:r>
              <a:rPr lang="en-US" sz="3000" noProof="1"/>
              <a:t>Nginx</a:t>
            </a:r>
            <a:r>
              <a:rPr lang="en-US" sz="3000" dirty="0"/>
              <a:t> load balancer + IIS web server</a:t>
            </a:r>
          </a:p>
          <a:p>
            <a:pPr>
              <a:lnSpc>
                <a:spcPct val="100000"/>
              </a:lnSpc>
            </a:pPr>
            <a:r>
              <a:rPr lang="en-US" sz="3000" dirty="0"/>
              <a:t>PHP + </a:t>
            </a:r>
            <a:r>
              <a:rPr lang="en-US" sz="3000" dirty="0" err="1" smtClean="0"/>
              <a:t>Laravel</a:t>
            </a:r>
            <a:r>
              <a:rPr lang="en-US" sz="3000" dirty="0" smtClean="0"/>
              <a:t> + MongoDB </a:t>
            </a:r>
            <a:r>
              <a:rPr lang="en-US" sz="3000" dirty="0"/>
              <a:t>+ </a:t>
            </a:r>
            <a:r>
              <a:rPr lang="en-US" sz="3000" noProof="1"/>
              <a:t>Nginx</a:t>
            </a:r>
            <a:r>
              <a:rPr lang="en-US" sz="3000" dirty="0"/>
              <a:t> load balancer + Apache web server</a:t>
            </a:r>
          </a:p>
          <a:p>
            <a:pPr>
              <a:lnSpc>
                <a:spcPct val="100000"/>
              </a:lnSpc>
            </a:pPr>
            <a:r>
              <a:rPr lang="en-US" sz="3000" dirty="0"/>
              <a:t>JavaScript + Node.js + MongoDB + </a:t>
            </a:r>
            <a:r>
              <a:rPr lang="en-US" sz="3000" noProof="1"/>
              <a:t>RabbitMQ</a:t>
            </a:r>
          </a:p>
          <a:p>
            <a:pPr>
              <a:lnSpc>
                <a:spcPct val="100000"/>
              </a:lnSpc>
            </a:pPr>
            <a:r>
              <a:rPr lang="en-US" sz="3000" dirty="0"/>
              <a:t>Ruby + Ruby on Rails + MySQL + Sphinx + </a:t>
            </a:r>
            <a:r>
              <a:rPr lang="en-US" sz="3000" noProof="1"/>
              <a:t>Memcache</a:t>
            </a:r>
            <a:r>
              <a:rPr lang="en-US" sz="3000" dirty="0"/>
              <a:t> + Unicorn </a:t>
            </a:r>
            <a:r>
              <a:rPr lang="en-US" sz="3000" dirty="0" smtClean="0"/>
              <a:t>server</a:t>
            </a:r>
            <a:endParaRPr lang="en-US" sz="3000" dirty="0"/>
          </a:p>
        </p:txBody>
      </p:sp>
      <p:sp>
        <p:nvSpPr>
          <p:cNvPr id="2" name="Title 1"/>
          <p:cNvSpPr>
            <a:spLocks noGrp="1"/>
          </p:cNvSpPr>
          <p:nvPr>
            <p:ph type="title"/>
          </p:nvPr>
        </p:nvSpPr>
        <p:spPr/>
        <p:txBody>
          <a:bodyPr/>
          <a:lstStyle/>
          <a:p>
            <a:r>
              <a:rPr lang="en-US" dirty="0" smtClean="0"/>
              <a:t>Classical PaaS Stacks</a:t>
            </a:r>
            <a:endParaRPr lang="en-US" dirty="0"/>
          </a:p>
        </p:txBody>
      </p:sp>
    </p:spTree>
    <p:extLst>
      <p:ext uri="{BB962C8B-B14F-4D97-AF65-F5344CB8AC3E}">
        <p14:creationId xmlns:p14="http://schemas.microsoft.com/office/powerpoint/2010/main" val="75441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3" name="Content Placeholder 2"/>
          <p:cNvSpPr>
            <a:spLocks noGrp="1"/>
          </p:cNvSpPr>
          <p:nvPr>
            <p:ph idx="1"/>
          </p:nvPr>
        </p:nvSpPr>
        <p:spPr/>
        <p:txBody>
          <a:bodyPr/>
          <a:lstStyle/>
          <a:p>
            <a:pPr>
              <a:lnSpc>
                <a:spcPct val="100000"/>
              </a:lnSpc>
            </a:pPr>
            <a:r>
              <a:rPr lang="en-US" sz="2800" dirty="0">
                <a:solidFill>
                  <a:schemeClr val="accent5">
                    <a:lumMod val="20000"/>
                    <a:lumOff val="80000"/>
                  </a:schemeClr>
                </a:solidFill>
              </a:rPr>
              <a:t>Amazon Web Services (AWS)</a:t>
            </a:r>
          </a:p>
          <a:p>
            <a:pPr lvl="1">
              <a:lnSpc>
                <a:spcPct val="100000"/>
              </a:lnSpc>
            </a:pPr>
            <a:r>
              <a:rPr lang="en-US" sz="2600" dirty="0"/>
              <a:t>PHP + Amazon EC</a:t>
            </a:r>
            <a:r>
              <a:rPr lang="en-US" sz="2600" dirty="0">
                <a:latin typeface="Consolas" pitchFamily="49" charset="0"/>
                <a:cs typeface="Consolas" pitchFamily="49" charset="0"/>
              </a:rPr>
              <a:t>2</a:t>
            </a:r>
            <a:r>
              <a:rPr lang="en-US" sz="2600" dirty="0">
                <a:cs typeface="Consolas" pitchFamily="49" charset="0"/>
              </a:rPr>
              <a:t> </a:t>
            </a:r>
            <a:r>
              <a:rPr lang="en-US" sz="2600" dirty="0"/>
              <a:t>+ Linux + Apache + Amazon DynamoDB + Amazon S</a:t>
            </a:r>
            <a:r>
              <a:rPr lang="en-US" sz="2600" dirty="0">
                <a:latin typeface="Consolas" pitchFamily="49" charset="0"/>
                <a:cs typeface="Consolas" pitchFamily="49" charset="0"/>
              </a:rPr>
              <a:t>3</a:t>
            </a:r>
            <a:r>
              <a:rPr lang="en-US" sz="2600" dirty="0"/>
              <a:t> + Amazon Block Store (EBS)</a:t>
            </a:r>
          </a:p>
          <a:p>
            <a:pPr lvl="1">
              <a:lnSpc>
                <a:spcPct val="100000"/>
              </a:lnSpc>
            </a:pPr>
            <a:r>
              <a:rPr lang="en-US" sz="2600" dirty="0"/>
              <a:t>Java + Amazon EC</a:t>
            </a:r>
            <a:r>
              <a:rPr lang="en-US" sz="2600" dirty="0">
                <a:latin typeface="Consolas" pitchFamily="49" charset="0"/>
                <a:cs typeface="Consolas" pitchFamily="49" charset="0"/>
              </a:rPr>
              <a:t>2</a:t>
            </a:r>
            <a:r>
              <a:rPr lang="en-US" sz="2600" dirty="0"/>
              <a:t> + Tomcat + Spring + Hibernate</a:t>
            </a:r>
            <a:r>
              <a:rPr lang="bg-BG" sz="2600" dirty="0"/>
              <a:t> + </a:t>
            </a:r>
            <a:r>
              <a:rPr lang="en-US" sz="2600" dirty="0"/>
              <a:t>JavaServer Faces (JSF) + Amazon RDS (Oracle)</a:t>
            </a:r>
          </a:p>
          <a:p>
            <a:pPr>
              <a:lnSpc>
                <a:spcPct val="100000"/>
              </a:lnSpc>
            </a:pPr>
            <a:r>
              <a:rPr lang="en-US" sz="2800" dirty="0">
                <a:solidFill>
                  <a:schemeClr val="accent5">
                    <a:lumMod val="20000"/>
                    <a:lumOff val="80000"/>
                  </a:schemeClr>
                </a:solidFill>
              </a:rPr>
              <a:t>Windows Azure</a:t>
            </a:r>
          </a:p>
          <a:p>
            <a:pPr lvl="1">
              <a:lnSpc>
                <a:spcPct val="100000"/>
              </a:lnSpc>
            </a:pPr>
            <a:r>
              <a:rPr lang="en-US" sz="2600" dirty="0"/>
              <a:t>C# + Windows Azure Compute + WCF + ASP.NET MVC + Azure Tables + SQL Azure + Azure Blobs + Azure CDN</a:t>
            </a:r>
          </a:p>
          <a:p>
            <a:pPr>
              <a:lnSpc>
                <a:spcPct val="100000"/>
              </a:lnSpc>
            </a:pPr>
            <a:r>
              <a:rPr lang="en-US" sz="2800" dirty="0">
                <a:solidFill>
                  <a:schemeClr val="accent5">
                    <a:lumMod val="20000"/>
                    <a:lumOff val="80000"/>
                  </a:schemeClr>
                </a:solidFill>
              </a:rPr>
              <a:t>Google App Engine (GAE)</a:t>
            </a:r>
          </a:p>
          <a:p>
            <a:pPr lvl="1">
              <a:lnSpc>
                <a:spcPct val="100000"/>
              </a:lnSpc>
            </a:pPr>
            <a:r>
              <a:rPr lang="en-US" sz="2600" dirty="0"/>
              <a:t>Java + App Engine </a:t>
            </a:r>
            <a:r>
              <a:rPr lang="en-US" sz="2600" dirty="0" err="1"/>
              <a:t>Backends</a:t>
            </a:r>
            <a:r>
              <a:rPr lang="en-US" sz="2600" dirty="0"/>
              <a:t> + App Engine </a:t>
            </a:r>
            <a:r>
              <a:rPr lang="en-US" sz="2600" dirty="0" err="1"/>
              <a:t>Datastore</a:t>
            </a:r>
            <a:r>
              <a:rPr lang="en-US" sz="2600" dirty="0"/>
              <a:t> + JPA + Google Cloud Storage + JSF + </a:t>
            </a:r>
            <a:r>
              <a:rPr lang="en-US" sz="2600" dirty="0" err="1"/>
              <a:t>Memcache</a:t>
            </a:r>
            <a:endParaRPr lang="en-US" sz="2600" dirty="0"/>
          </a:p>
        </p:txBody>
      </p:sp>
      <p:sp>
        <p:nvSpPr>
          <p:cNvPr id="2" name="Title 1"/>
          <p:cNvSpPr>
            <a:spLocks noGrp="1"/>
          </p:cNvSpPr>
          <p:nvPr>
            <p:ph type="title"/>
          </p:nvPr>
        </p:nvSpPr>
        <p:spPr/>
        <p:txBody>
          <a:bodyPr/>
          <a:lstStyle/>
          <a:p>
            <a:r>
              <a:rPr lang="en-US" dirty="0" smtClean="0"/>
              <a:t>Proprietary PaaS Stacks</a:t>
            </a:r>
            <a:endParaRPr lang="en-US" dirty="0"/>
          </a:p>
        </p:txBody>
      </p:sp>
    </p:spTree>
    <p:extLst>
      <p:ext uri="{BB962C8B-B14F-4D97-AF65-F5344CB8AC3E}">
        <p14:creationId xmlns:p14="http://schemas.microsoft.com/office/powerpoint/2010/main" val="1530604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2012" y="1046301"/>
            <a:ext cx="7924800" cy="820600"/>
          </a:xfrm>
        </p:spPr>
        <p:txBody>
          <a:bodyPr/>
          <a:lstStyle/>
          <a:p>
            <a:r>
              <a:rPr lang="en-US" noProof="1" smtClean="0"/>
              <a:t>SaaS</a:t>
            </a:r>
            <a:endParaRPr lang="en-US" noProof="1"/>
          </a:p>
        </p:txBody>
      </p:sp>
      <p:sp>
        <p:nvSpPr>
          <p:cNvPr id="5" name="Subtitle 4"/>
          <p:cNvSpPr>
            <a:spLocks noGrp="1"/>
          </p:cNvSpPr>
          <p:nvPr>
            <p:ph type="subTitle" idx="1"/>
          </p:nvPr>
        </p:nvSpPr>
        <p:spPr>
          <a:xfrm>
            <a:off x="2132012" y="1970880"/>
            <a:ext cx="7924800" cy="719034"/>
          </a:xfrm>
        </p:spPr>
        <p:txBody>
          <a:bodyPr/>
          <a:lstStyle/>
          <a:p>
            <a:r>
              <a:rPr lang="en-US" dirty="0" smtClean="0"/>
              <a:t>Software as a Service</a:t>
            </a:r>
            <a:endParaRPr lang="en-US" dirty="0"/>
          </a:p>
        </p:txBody>
      </p:sp>
      <p:pic>
        <p:nvPicPr>
          <p:cNvPr id="6" name="Picture 5"/>
          <p:cNvPicPr>
            <a:picLocks noChangeAspect="1"/>
          </p:cNvPicPr>
          <p:nvPr/>
        </p:nvPicPr>
        <p:blipFill>
          <a:blip r:embed="rId2"/>
          <a:stretch>
            <a:fillRect/>
          </a:stretch>
        </p:blipFill>
        <p:spPr>
          <a:xfrm>
            <a:off x="3427412" y="2763274"/>
            <a:ext cx="5334000" cy="3465052"/>
          </a:xfrm>
          <a:prstGeom prst="rect">
            <a:avLst/>
          </a:prstGeom>
        </p:spPr>
      </p:pic>
    </p:spTree>
    <p:extLst>
      <p:ext uri="{BB962C8B-B14F-4D97-AF65-F5344CB8AC3E}">
        <p14:creationId xmlns:p14="http://schemas.microsoft.com/office/powerpoint/2010/main" val="778226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solidFill>
                  <a:schemeClr val="tx2">
                    <a:lumMod val="75000"/>
                  </a:schemeClr>
                </a:solidFill>
              </a:rPr>
              <a:t>SaaS</a:t>
            </a:r>
            <a:r>
              <a:rPr lang="en-US" dirty="0" smtClean="0">
                <a:solidFill>
                  <a:schemeClr val="accent5">
                    <a:lumMod val="20000"/>
                    <a:lumOff val="80000"/>
                  </a:schemeClr>
                </a:solidFill>
              </a:rPr>
              <a:t> </a:t>
            </a:r>
            <a:r>
              <a:rPr lang="en-US" dirty="0">
                <a:solidFill>
                  <a:schemeClr val="accent5">
                    <a:lumMod val="20000"/>
                    <a:lumOff val="80000"/>
                  </a:schemeClr>
                </a:solidFill>
              </a:rPr>
              <a:t>≈ rent </a:t>
            </a:r>
            <a:r>
              <a:rPr lang="en-US" dirty="0" smtClean="0">
                <a:solidFill>
                  <a:schemeClr val="accent5">
                    <a:lumMod val="20000"/>
                    <a:lumOff val="80000"/>
                  </a:schemeClr>
                </a:solidFill>
              </a:rPr>
              <a:t>an application in the cloud</a:t>
            </a:r>
            <a:endParaRPr lang="en-US" dirty="0">
              <a:solidFill>
                <a:schemeClr val="accent5">
                  <a:lumMod val="20000"/>
                  <a:lumOff val="80000"/>
                </a:schemeClr>
              </a:solidFill>
            </a:endParaRPr>
          </a:p>
          <a:p>
            <a:pPr lvl="1">
              <a:lnSpc>
                <a:spcPct val="110000"/>
              </a:lnSpc>
            </a:pPr>
            <a:r>
              <a:rPr lang="en-US" sz="2900" dirty="0"/>
              <a:t>Fully managed </a:t>
            </a:r>
            <a:r>
              <a:rPr lang="en-US" sz="2900" dirty="0" smtClean="0"/>
              <a:t>application </a:t>
            </a:r>
            <a:r>
              <a:rPr lang="en-US" sz="2900" dirty="0" smtClean="0">
                <a:sym typeface="Wingdings" panose="05000000000000000000" pitchFamily="2" charset="2"/>
              </a:rPr>
              <a:t> just</a:t>
            </a:r>
            <a:r>
              <a:rPr lang="en-US" sz="2900" dirty="0" smtClean="0"/>
              <a:t> login and use it</a:t>
            </a:r>
            <a:endParaRPr lang="en-US" sz="2900" dirty="0"/>
          </a:p>
          <a:p>
            <a:pPr>
              <a:lnSpc>
                <a:spcPct val="110000"/>
              </a:lnSpc>
            </a:pPr>
            <a:r>
              <a:rPr lang="en-US" sz="3100" dirty="0"/>
              <a:t>Examples of public SaaS services</a:t>
            </a:r>
          </a:p>
          <a:p>
            <a:pPr lvl="1">
              <a:lnSpc>
                <a:spcPct val="110000"/>
              </a:lnSpc>
            </a:pPr>
            <a:r>
              <a:rPr lang="en-US" sz="2900" dirty="0">
                <a:solidFill>
                  <a:schemeClr val="accent5">
                    <a:lumMod val="20000"/>
                    <a:lumOff val="80000"/>
                  </a:schemeClr>
                </a:solidFill>
              </a:rPr>
              <a:t>WordPress.com</a:t>
            </a:r>
            <a:r>
              <a:rPr lang="en-US" sz="2900" dirty="0"/>
              <a:t> – </a:t>
            </a:r>
            <a:r>
              <a:rPr lang="en-US" sz="2900" dirty="0" smtClean="0"/>
              <a:t>managed hosting </a:t>
            </a:r>
            <a:r>
              <a:rPr lang="en-US" sz="2900" dirty="0"/>
              <a:t>of WordPress sites</a:t>
            </a:r>
          </a:p>
          <a:p>
            <a:pPr lvl="1">
              <a:lnSpc>
                <a:spcPct val="110000"/>
              </a:lnSpc>
            </a:pPr>
            <a:r>
              <a:rPr lang="en-US" sz="2900" noProof="1" smtClean="0">
                <a:solidFill>
                  <a:schemeClr val="accent5">
                    <a:lumMod val="20000"/>
                    <a:lumOff val="80000"/>
                  </a:schemeClr>
                </a:solidFill>
              </a:rPr>
              <a:t>MailChimp</a:t>
            </a:r>
            <a:r>
              <a:rPr lang="en-US" sz="2900" dirty="0" smtClean="0">
                <a:solidFill>
                  <a:schemeClr val="accent5">
                    <a:lumMod val="20000"/>
                    <a:lumOff val="80000"/>
                  </a:schemeClr>
                </a:solidFill>
              </a:rPr>
              <a:t> – managed email marketing platform</a:t>
            </a:r>
          </a:p>
          <a:p>
            <a:pPr lvl="1">
              <a:lnSpc>
                <a:spcPct val="110000"/>
              </a:lnSpc>
            </a:pPr>
            <a:r>
              <a:rPr lang="en-US" sz="2900" dirty="0" smtClean="0">
                <a:solidFill>
                  <a:schemeClr val="accent5">
                    <a:lumMod val="20000"/>
                    <a:lumOff val="80000"/>
                  </a:schemeClr>
                </a:solidFill>
              </a:rPr>
              <a:t>Basecamp</a:t>
            </a:r>
            <a:r>
              <a:rPr lang="en-US" sz="2900" dirty="0" smtClean="0"/>
              <a:t> </a:t>
            </a:r>
            <a:r>
              <a:rPr lang="en-US" sz="2900" dirty="0"/>
              <a:t>– web-based project management and team collaboration</a:t>
            </a:r>
          </a:p>
          <a:p>
            <a:pPr lvl="1">
              <a:lnSpc>
                <a:spcPct val="110000"/>
              </a:lnSpc>
            </a:pPr>
            <a:r>
              <a:rPr lang="en-US" sz="2900" dirty="0">
                <a:solidFill>
                  <a:schemeClr val="accent5">
                    <a:lumMod val="20000"/>
                    <a:lumOff val="80000"/>
                  </a:schemeClr>
                </a:solidFill>
              </a:rPr>
              <a:t>Salesforce.com</a:t>
            </a:r>
            <a:r>
              <a:rPr lang="en-US" sz="2900" dirty="0"/>
              <a:t> – </a:t>
            </a:r>
            <a:r>
              <a:rPr lang="en-US" sz="2900" dirty="0" smtClean="0"/>
              <a:t>managed CRM platform on </a:t>
            </a:r>
            <a:r>
              <a:rPr lang="en-US" sz="2900" dirty="0"/>
              <a:t>demand</a:t>
            </a:r>
          </a:p>
          <a:p>
            <a:pPr lvl="1">
              <a:lnSpc>
                <a:spcPct val="110000"/>
              </a:lnSpc>
            </a:pPr>
            <a:r>
              <a:rPr lang="en-US" sz="2900" dirty="0">
                <a:solidFill>
                  <a:schemeClr val="accent5">
                    <a:lumMod val="20000"/>
                    <a:lumOff val="80000"/>
                  </a:schemeClr>
                </a:solidFill>
              </a:rPr>
              <a:t>Adobe</a:t>
            </a:r>
            <a:r>
              <a:rPr lang="en-US" sz="2900" dirty="0"/>
              <a:t> </a:t>
            </a:r>
            <a:r>
              <a:rPr lang="en-US" sz="2900" dirty="0">
                <a:solidFill>
                  <a:schemeClr val="accent5">
                    <a:lumMod val="20000"/>
                    <a:lumOff val="80000"/>
                  </a:schemeClr>
                </a:solidFill>
              </a:rPr>
              <a:t>Creative</a:t>
            </a:r>
            <a:r>
              <a:rPr lang="en-US" sz="2900" dirty="0"/>
              <a:t> </a:t>
            </a:r>
            <a:r>
              <a:rPr lang="en-US" sz="2900" dirty="0">
                <a:solidFill>
                  <a:schemeClr val="accent5">
                    <a:lumMod val="20000"/>
                    <a:lumOff val="80000"/>
                  </a:schemeClr>
                </a:solidFill>
              </a:rPr>
              <a:t>Cloud</a:t>
            </a:r>
            <a:r>
              <a:rPr lang="en-US" sz="2900" dirty="0"/>
              <a:t> – cloud for designers and creative </a:t>
            </a:r>
            <a:r>
              <a:rPr lang="en-US" sz="2900" dirty="0" smtClean="0"/>
              <a:t>artists</a:t>
            </a:r>
          </a:p>
          <a:p>
            <a:pPr lvl="1">
              <a:lnSpc>
                <a:spcPct val="110000"/>
              </a:lnSpc>
            </a:pPr>
            <a:r>
              <a:rPr lang="en-US" sz="2900" dirty="0" smtClean="0"/>
              <a:t>Autodesk 360 – cloud for building architects / AutoCAD users</a:t>
            </a:r>
            <a:endParaRPr lang="en-US" sz="2900" dirty="0"/>
          </a:p>
        </p:txBody>
      </p:sp>
      <p:sp>
        <p:nvSpPr>
          <p:cNvPr id="2" name="Title 1"/>
          <p:cNvSpPr>
            <a:spLocks noGrp="1"/>
          </p:cNvSpPr>
          <p:nvPr>
            <p:ph type="title"/>
          </p:nvPr>
        </p:nvSpPr>
        <p:spPr/>
        <p:txBody>
          <a:bodyPr/>
          <a:lstStyle/>
          <a:p>
            <a:r>
              <a:rPr lang="en-US" dirty="0"/>
              <a:t>SaaS (Software as a Service)</a:t>
            </a:r>
            <a:endParaRPr lang="bg-BG" dirty="0"/>
          </a:p>
        </p:txBody>
      </p:sp>
    </p:spTree>
    <p:extLst>
      <p:ext uri="{BB962C8B-B14F-4D97-AF65-F5344CB8AC3E}">
        <p14:creationId xmlns:p14="http://schemas.microsoft.com/office/powerpoint/2010/main" val="272136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2012" y="1066800"/>
            <a:ext cx="7924800" cy="820600"/>
          </a:xfrm>
        </p:spPr>
        <p:txBody>
          <a:bodyPr/>
          <a:lstStyle/>
          <a:p>
            <a:r>
              <a:rPr lang="en-US" noProof="1" smtClean="0"/>
              <a:t>BaaS</a:t>
            </a:r>
            <a:endParaRPr lang="en-US" noProof="1"/>
          </a:p>
        </p:txBody>
      </p:sp>
      <p:sp>
        <p:nvSpPr>
          <p:cNvPr id="5" name="Subtitle 4"/>
          <p:cNvSpPr>
            <a:spLocks noGrp="1"/>
          </p:cNvSpPr>
          <p:nvPr>
            <p:ph type="subTitle" idx="1"/>
          </p:nvPr>
        </p:nvSpPr>
        <p:spPr>
          <a:xfrm>
            <a:off x="2132012" y="1905000"/>
            <a:ext cx="7924800" cy="719034"/>
          </a:xfrm>
        </p:spPr>
        <p:txBody>
          <a:bodyPr/>
          <a:lstStyle/>
          <a:p>
            <a:r>
              <a:rPr lang="en-US" dirty="0" smtClean="0"/>
              <a:t>Back-End </a:t>
            </a:r>
            <a:r>
              <a:rPr lang="en-US" dirty="0" smtClean="0"/>
              <a:t>as a Service</a:t>
            </a:r>
            <a:endParaRPr lang="en-US" dirty="0"/>
          </a:p>
        </p:txBody>
      </p:sp>
      <p:pic>
        <p:nvPicPr>
          <p:cNvPr id="1026" name="Picture 2" descr="http://blog.raremile.com/wp-content/uploads/2014/07/Ba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470" y="2913060"/>
            <a:ext cx="8671884" cy="3335340"/>
          </a:xfrm>
          <a:prstGeom prst="roundRect">
            <a:avLst>
              <a:gd name="adj" fmla="val 152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438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3" name="Content Placeholder 2"/>
          <p:cNvSpPr>
            <a:spLocks noGrp="1"/>
          </p:cNvSpPr>
          <p:nvPr>
            <p:ph idx="1"/>
          </p:nvPr>
        </p:nvSpPr>
        <p:spPr/>
        <p:txBody>
          <a:bodyPr>
            <a:normAutofit lnSpcReduction="10000"/>
          </a:bodyPr>
          <a:lstStyle/>
          <a:p>
            <a:pPr>
              <a:lnSpc>
                <a:spcPct val="115000"/>
              </a:lnSpc>
            </a:pPr>
            <a:r>
              <a:rPr lang="en-US" noProof="1" smtClean="0">
                <a:solidFill>
                  <a:schemeClr val="tx2">
                    <a:lumMod val="75000"/>
                  </a:schemeClr>
                </a:solidFill>
              </a:rPr>
              <a:t>BaaS</a:t>
            </a:r>
            <a:r>
              <a:rPr lang="en-US" dirty="0" smtClean="0">
                <a:solidFill>
                  <a:schemeClr val="accent5">
                    <a:lumMod val="20000"/>
                    <a:lumOff val="80000"/>
                  </a:schemeClr>
                </a:solidFill>
              </a:rPr>
              <a:t> </a:t>
            </a:r>
            <a:r>
              <a:rPr lang="en-US" dirty="0">
                <a:solidFill>
                  <a:schemeClr val="accent5">
                    <a:lumMod val="20000"/>
                    <a:lumOff val="80000"/>
                  </a:schemeClr>
                </a:solidFill>
              </a:rPr>
              <a:t>≈ rent </a:t>
            </a:r>
            <a:r>
              <a:rPr lang="en-US" dirty="0" smtClean="0">
                <a:solidFill>
                  <a:schemeClr val="accent5">
                    <a:lumMod val="20000"/>
                    <a:lumOff val="80000"/>
                  </a:schemeClr>
                </a:solidFill>
              </a:rPr>
              <a:t>a backend in </a:t>
            </a:r>
            <a:r>
              <a:rPr lang="en-US" dirty="0" smtClean="0">
                <a:solidFill>
                  <a:schemeClr val="accent5">
                    <a:lumMod val="20000"/>
                    <a:lumOff val="80000"/>
                  </a:schemeClr>
                </a:solidFill>
              </a:rPr>
              <a:t>the cloud</a:t>
            </a:r>
            <a:endParaRPr lang="en-US" dirty="0">
              <a:solidFill>
                <a:schemeClr val="accent5">
                  <a:lumMod val="20000"/>
                  <a:lumOff val="80000"/>
                </a:schemeClr>
              </a:solidFill>
            </a:endParaRPr>
          </a:p>
          <a:p>
            <a:pPr lvl="1">
              <a:lnSpc>
                <a:spcPct val="115000"/>
              </a:lnSpc>
            </a:pPr>
            <a:r>
              <a:rPr lang="en-US" sz="2900" dirty="0" smtClean="0"/>
              <a:t>Also known as </a:t>
            </a:r>
            <a:r>
              <a:rPr lang="en-US" sz="2900" noProof="1" smtClean="0"/>
              <a:t>mBaaS</a:t>
            </a:r>
            <a:r>
              <a:rPr lang="en-US" sz="2900" dirty="0" smtClean="0"/>
              <a:t> (Mobile Backend as a Service)</a:t>
            </a:r>
          </a:p>
          <a:p>
            <a:pPr lvl="1">
              <a:lnSpc>
                <a:spcPct val="115000"/>
              </a:lnSpc>
            </a:pPr>
            <a:r>
              <a:rPr lang="en-US" sz="2900" dirty="0" smtClean="0"/>
              <a:t>Fully </a:t>
            </a:r>
            <a:r>
              <a:rPr lang="en-US" sz="2900" dirty="0"/>
              <a:t>managed </a:t>
            </a:r>
            <a:r>
              <a:rPr lang="en-US" sz="2900" dirty="0" smtClean="0"/>
              <a:t>backend</a:t>
            </a:r>
            <a:r>
              <a:rPr lang="bg-BG" sz="2900" dirty="0" smtClean="0"/>
              <a:t> </a:t>
            </a:r>
            <a:r>
              <a:rPr lang="en-US" sz="2900" dirty="0" smtClean="0"/>
              <a:t>for your mobile or SPA application</a:t>
            </a:r>
            <a:endParaRPr lang="bg-BG" sz="2900" dirty="0" smtClean="0"/>
          </a:p>
          <a:p>
            <a:pPr lvl="1">
              <a:lnSpc>
                <a:spcPct val="115000"/>
              </a:lnSpc>
            </a:pPr>
            <a:r>
              <a:rPr lang="en-US" sz="2900" dirty="0" smtClean="0"/>
              <a:t>Typically provides database + REST API + storage services + notifications</a:t>
            </a:r>
          </a:p>
          <a:p>
            <a:pPr lvl="1">
              <a:lnSpc>
                <a:spcPct val="115000"/>
              </a:lnSpc>
            </a:pPr>
            <a:r>
              <a:rPr lang="en-US" sz="2900" dirty="0" smtClean="0"/>
              <a:t>Register, create your data model and use it through REST / other API</a:t>
            </a:r>
            <a:endParaRPr lang="en-US" sz="2900" dirty="0"/>
          </a:p>
          <a:p>
            <a:pPr>
              <a:lnSpc>
                <a:spcPct val="115000"/>
              </a:lnSpc>
            </a:pPr>
            <a:r>
              <a:rPr lang="en-US" sz="3100" dirty="0"/>
              <a:t>Examples of public </a:t>
            </a:r>
            <a:r>
              <a:rPr lang="en-US" sz="3100" noProof="1" smtClean="0"/>
              <a:t>BaaS</a:t>
            </a:r>
            <a:r>
              <a:rPr lang="en-US" sz="3100" dirty="0" smtClean="0"/>
              <a:t> clouds: </a:t>
            </a:r>
            <a:r>
              <a:rPr lang="en-US" sz="2900" dirty="0" smtClean="0">
                <a:hlinkClick r:id="rId2"/>
              </a:rPr>
              <a:t>Parse.com</a:t>
            </a:r>
            <a:r>
              <a:rPr lang="en-US" sz="2900" dirty="0" smtClean="0"/>
              <a:t>, </a:t>
            </a:r>
            <a:r>
              <a:rPr lang="en-US" sz="2900" dirty="0" smtClean="0">
                <a:hlinkClick r:id="rId3"/>
              </a:rPr>
              <a:t>BaasBox</a:t>
            </a:r>
            <a:r>
              <a:rPr lang="en-US" sz="2900" dirty="0" smtClean="0"/>
              <a:t>, </a:t>
            </a:r>
            <a:r>
              <a:rPr lang="en-US" sz="2900" dirty="0" smtClean="0">
                <a:hlinkClick r:id="rId4"/>
              </a:rPr>
              <a:t>Kinvey</a:t>
            </a:r>
            <a:r>
              <a:rPr lang="en-US" sz="2900" dirty="0" smtClean="0"/>
              <a:t>, </a:t>
            </a:r>
            <a:r>
              <a:rPr lang="en-US" sz="2900" dirty="0" smtClean="0">
                <a:hlinkClick r:id="rId5"/>
              </a:rPr>
              <a:t>Kumulos</a:t>
            </a:r>
            <a:endParaRPr lang="en-US" sz="2900" dirty="0"/>
          </a:p>
          <a:p>
            <a:pPr>
              <a:lnSpc>
                <a:spcPct val="115000"/>
              </a:lnSpc>
            </a:pPr>
            <a:r>
              <a:rPr lang="en-US" sz="3100" dirty="0" smtClean="0">
                <a:solidFill>
                  <a:schemeClr val="accent5">
                    <a:lumMod val="20000"/>
                    <a:lumOff val="80000"/>
                  </a:schemeClr>
                </a:solidFill>
              </a:rPr>
              <a:t>Parse.com – simple and powerful </a:t>
            </a:r>
            <a:r>
              <a:rPr lang="en-US" sz="3100" noProof="1" smtClean="0">
                <a:solidFill>
                  <a:schemeClr val="accent5">
                    <a:lumMod val="20000"/>
                    <a:lumOff val="80000"/>
                  </a:schemeClr>
                </a:solidFill>
              </a:rPr>
              <a:t>BaaS</a:t>
            </a:r>
            <a:r>
              <a:rPr lang="en-US" sz="3100" dirty="0" smtClean="0">
                <a:solidFill>
                  <a:schemeClr val="accent5">
                    <a:lumMod val="20000"/>
                    <a:lumOff val="80000"/>
                  </a:schemeClr>
                </a:solidFill>
              </a:rPr>
              <a:t> from Facebook</a:t>
            </a:r>
          </a:p>
          <a:p>
            <a:pPr lvl="1">
              <a:lnSpc>
                <a:spcPct val="115000"/>
              </a:lnSpc>
            </a:pPr>
            <a:r>
              <a:rPr lang="en-US" sz="2900" dirty="0" smtClean="0">
                <a:solidFill>
                  <a:schemeClr val="accent5">
                    <a:lumMod val="20000"/>
                    <a:lumOff val="80000"/>
                  </a:schemeClr>
                </a:solidFill>
              </a:rPr>
              <a:t>Provides NoSQL database (object and queries), users, roles, permissions, file storage, push notifications, analytics, GEO points, etc.</a:t>
            </a:r>
            <a:endParaRPr lang="en-US" sz="2900" dirty="0"/>
          </a:p>
        </p:txBody>
      </p:sp>
      <p:sp>
        <p:nvSpPr>
          <p:cNvPr id="2" name="Title 1"/>
          <p:cNvSpPr>
            <a:spLocks noGrp="1"/>
          </p:cNvSpPr>
          <p:nvPr>
            <p:ph type="title"/>
          </p:nvPr>
        </p:nvSpPr>
        <p:spPr/>
        <p:txBody>
          <a:bodyPr/>
          <a:lstStyle/>
          <a:p>
            <a:r>
              <a:rPr lang="en-US" noProof="1" smtClean="0"/>
              <a:t>BaaS</a:t>
            </a:r>
            <a:r>
              <a:rPr lang="en-US" dirty="0" smtClean="0"/>
              <a:t> (</a:t>
            </a:r>
            <a:r>
              <a:rPr lang="en-US" dirty="0" smtClean="0"/>
              <a:t>Backend as a </a:t>
            </a:r>
            <a:r>
              <a:rPr lang="en-US" dirty="0" smtClean="0"/>
              <a:t>Service</a:t>
            </a:r>
            <a:r>
              <a:rPr lang="en-US" dirty="0"/>
              <a:t>)</a:t>
            </a:r>
            <a:endParaRPr lang="bg-BG" dirty="0"/>
          </a:p>
        </p:txBody>
      </p:sp>
    </p:spTree>
    <p:extLst>
      <p:ext uri="{BB962C8B-B14F-4D97-AF65-F5344CB8AC3E}">
        <p14:creationId xmlns:p14="http://schemas.microsoft.com/office/powerpoint/2010/main" val="375532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2012" y="4373701"/>
            <a:ext cx="7924800" cy="820600"/>
          </a:xfrm>
        </p:spPr>
        <p:txBody>
          <a:bodyPr/>
          <a:lstStyle/>
          <a:p>
            <a:r>
              <a:rPr lang="en-US" dirty="0" smtClean="0"/>
              <a:t>Cloud Development</a:t>
            </a:r>
            <a:endParaRPr lang="en-US" dirty="0"/>
          </a:p>
        </p:txBody>
      </p:sp>
      <p:sp>
        <p:nvSpPr>
          <p:cNvPr id="5" name="Subtitle 4"/>
          <p:cNvSpPr>
            <a:spLocks noGrp="1"/>
          </p:cNvSpPr>
          <p:nvPr>
            <p:ph type="subTitle" idx="1"/>
          </p:nvPr>
        </p:nvSpPr>
        <p:spPr>
          <a:xfrm>
            <a:off x="2132012" y="5361780"/>
            <a:ext cx="7924800" cy="719034"/>
          </a:xfrm>
        </p:spPr>
        <p:txBody>
          <a:bodyPr/>
          <a:lstStyle/>
          <a:p>
            <a:r>
              <a:rPr lang="en-US" dirty="0" smtClean="0"/>
              <a:t>Challenges for Cloud Developers</a:t>
            </a:r>
            <a:endParaRPr lang="en-US" dirty="0"/>
          </a:p>
        </p:txBody>
      </p:sp>
      <p:pic>
        <p:nvPicPr>
          <p:cNvPr id="9" name="Picture 8"/>
          <p:cNvPicPr>
            <a:picLocks noChangeAspect="1"/>
          </p:cNvPicPr>
          <p:nvPr/>
        </p:nvPicPr>
        <p:blipFill>
          <a:blip r:embed="rId2"/>
          <a:stretch>
            <a:fillRect/>
          </a:stretch>
        </p:blipFill>
        <p:spPr>
          <a:xfrm>
            <a:off x="2524573" y="1133416"/>
            <a:ext cx="2847079" cy="2780017"/>
          </a:xfrm>
          <a:prstGeom prst="rect">
            <a:avLst/>
          </a:prstGeom>
        </p:spPr>
      </p:pic>
      <p:grpSp>
        <p:nvGrpSpPr>
          <p:cNvPr id="11" name="Group 10"/>
          <p:cNvGrpSpPr/>
          <p:nvPr/>
        </p:nvGrpSpPr>
        <p:grpSpPr>
          <a:xfrm>
            <a:off x="6094412" y="1031701"/>
            <a:ext cx="3574110" cy="2983445"/>
            <a:chOff x="4514705" y="438918"/>
            <a:chExt cx="3574110" cy="2983445"/>
          </a:xfrm>
        </p:grpSpPr>
        <p:pic>
          <p:nvPicPr>
            <p:cNvPr id="6" name="Picture 5" descr="http://images3.wikia.nocookie.net/__cb20100114162807/playcrafter/images/9/94/Climbable_Clou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76048">
              <a:off x="4514705" y="1564062"/>
              <a:ext cx="3574110" cy="1858301"/>
            </a:xfrm>
            <a:prstGeom prst="rect">
              <a:avLst/>
            </a:prstGeom>
            <a:noFill/>
            <a:effectLst>
              <a:glow rad="88900">
                <a:schemeClr val="accent6">
                  <a:lumMod val="40000"/>
                  <a:lumOff val="60000"/>
                  <a:alpha val="3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k, tool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42518">
              <a:off x="5497029" y="438918"/>
              <a:ext cx="2268417" cy="1836412"/>
            </a:xfrm>
            <a:prstGeom prst="rect">
              <a:avLst/>
            </a:prstGeom>
            <a:noFill/>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6453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61250" y="5533752"/>
            <a:ext cx="10567162" cy="790848"/>
          </a:xfrm>
        </p:spPr>
        <p:txBody>
          <a:bodyPr/>
          <a:lstStyle/>
          <a:p>
            <a:pPr>
              <a:lnSpc>
                <a:spcPts val="5600"/>
              </a:lnSpc>
              <a:spcBef>
                <a:spcPts val="0"/>
              </a:spcBef>
            </a:pPr>
            <a:r>
              <a:rPr lang="en-US" dirty="0" smtClean="0"/>
              <a:t>What is Cloud Computing?</a:t>
            </a:r>
            <a:endParaRPr lang="en-US" dirty="0"/>
          </a:p>
        </p:txBody>
      </p:sp>
      <p:pic>
        <p:nvPicPr>
          <p:cNvPr id="40" name="Picture 2" descr="http://4.bp.blogspot.com/-nUOcd4u3GvU/TtWIqPY0l-I/AAAAAAAAc5k/BmChimAvQTc/s1600/Daily%2BTelegraph%2BCloud%2BComputi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299650" y="1219200"/>
            <a:ext cx="5690362" cy="3779838"/>
          </a:xfrm>
          <a:prstGeom prst="rect">
            <a:avLst/>
          </a:prstGeom>
          <a:noFill/>
          <a:ln w="3175">
            <a:solidFill>
              <a:schemeClr val="accent5">
                <a:lumMod val="40000"/>
                <a:lumOff val="60000"/>
                <a:alpha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97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accent5">
                    <a:lumMod val="20000"/>
                    <a:lumOff val="80000"/>
                  </a:schemeClr>
                </a:solidFill>
              </a:rPr>
              <a:t>Cloud software development</a:t>
            </a:r>
            <a:endParaRPr lang="en-US" dirty="0" smtClean="0"/>
          </a:p>
          <a:p>
            <a:pPr lvl="1"/>
            <a:r>
              <a:rPr lang="en-US" dirty="0" smtClean="0"/>
              <a:t>Design and develop an application for the cloud</a:t>
            </a:r>
          </a:p>
          <a:p>
            <a:pPr lvl="1"/>
            <a:r>
              <a:rPr lang="en-US" dirty="0" smtClean="0"/>
              <a:t>Especially for the public PaaS cloud platforms</a:t>
            </a:r>
          </a:p>
          <a:p>
            <a:r>
              <a:rPr lang="en-US" dirty="0" smtClean="0"/>
              <a:t>Typical steps in cloud software development</a:t>
            </a:r>
          </a:p>
          <a:p>
            <a:pPr lvl="1"/>
            <a:r>
              <a:rPr lang="en-US" dirty="0" smtClean="0"/>
              <a:t>Choose  a development stack of technologies</a:t>
            </a:r>
          </a:p>
          <a:p>
            <a:pPr lvl="1"/>
            <a:r>
              <a:rPr lang="en-US" dirty="0" smtClean="0"/>
              <a:t>Choose a public cloud platform + services</a:t>
            </a:r>
          </a:p>
          <a:p>
            <a:pPr lvl="1"/>
            <a:r>
              <a:rPr lang="en-US" dirty="0" smtClean="0"/>
              <a:t>Design the application for the cloud</a:t>
            </a:r>
          </a:p>
          <a:p>
            <a:pPr lvl="1"/>
            <a:r>
              <a:rPr lang="en-US" dirty="0" smtClean="0"/>
              <a:t>Develop the application using the cloud APIs</a:t>
            </a:r>
          </a:p>
          <a:p>
            <a:pPr lvl="1"/>
            <a:r>
              <a:rPr lang="en-US" dirty="0" smtClean="0"/>
              <a:t>Deploy, run and monitor the application in the cloud</a:t>
            </a:r>
            <a:endParaRPr lang="en-US" dirty="0"/>
          </a:p>
        </p:txBody>
      </p:sp>
      <p:sp>
        <p:nvSpPr>
          <p:cNvPr id="2" name="Title 1"/>
          <p:cNvSpPr>
            <a:spLocks noGrp="1"/>
          </p:cNvSpPr>
          <p:nvPr>
            <p:ph type="title"/>
          </p:nvPr>
        </p:nvSpPr>
        <p:spPr/>
        <p:txBody>
          <a:bodyPr/>
          <a:lstStyle/>
          <a:p>
            <a:r>
              <a:rPr lang="en-US" dirty="0" smtClean="0"/>
              <a:t>What is </a:t>
            </a:r>
            <a:r>
              <a:rPr lang="en-US" smtClean="0"/>
              <a:t>Cloud Development?</a:t>
            </a:r>
            <a:endParaRPr lang="en-US"/>
          </a:p>
        </p:txBody>
      </p:sp>
      <p:pic>
        <p:nvPicPr>
          <p:cNvPr id="5" name="Picture 4" descr="http://images3.wikia.nocookie.net/__cb20100114162807/playcrafter/images/9/94/Climbable_Cloud.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76048">
            <a:off x="7968431" y="3690241"/>
            <a:ext cx="3574110" cy="1858301"/>
          </a:xfrm>
          <a:prstGeom prst="rect">
            <a:avLst/>
          </a:prstGeom>
          <a:noFill/>
          <a:effectLst>
            <a:glow rad="88900">
              <a:schemeClr val="accent6">
                <a:lumMod val="40000"/>
                <a:lumOff val="60000"/>
                <a:alpha val="3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9117249" y="2057400"/>
            <a:ext cx="2300238" cy="2246056"/>
          </a:xfrm>
          <a:prstGeom prst="rect">
            <a:avLst/>
          </a:prstGeom>
        </p:spPr>
      </p:pic>
    </p:spTree>
    <p:extLst>
      <p:ext uri="{BB962C8B-B14F-4D97-AF65-F5344CB8AC3E}">
        <p14:creationId xmlns:p14="http://schemas.microsoft.com/office/powerpoint/2010/main" val="31186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31</a:t>
            </a:fld>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Public clouds</a:t>
            </a:r>
          </a:p>
          <a:p>
            <a:pPr lvl="1"/>
            <a:r>
              <a:rPr lang="en-US" dirty="0" smtClean="0"/>
              <a:t>Provide computing resources on demand</a:t>
            </a:r>
          </a:p>
          <a:p>
            <a:pPr lvl="2"/>
            <a:r>
              <a:rPr lang="en-US" dirty="0" smtClean="0"/>
              <a:t>Publicly in Internet, for everyone</a:t>
            </a:r>
          </a:p>
          <a:p>
            <a:pPr lvl="2"/>
            <a:r>
              <a:rPr lang="en-US" dirty="0" smtClean="0"/>
              <a:t>Paid or free of charge (to some limit)</a:t>
            </a:r>
          </a:p>
          <a:p>
            <a:pPr lvl="2"/>
            <a:r>
              <a:rPr lang="en-US" dirty="0" smtClean="0"/>
              <a:t>Could be IaaS, PaaS, SaaS or mix of them</a:t>
            </a:r>
          </a:p>
          <a:p>
            <a:r>
              <a:rPr lang="en-US" dirty="0" smtClean="0"/>
              <a:t>Examples of public clouds</a:t>
            </a:r>
          </a:p>
          <a:p>
            <a:pPr lvl="1"/>
            <a:r>
              <a:rPr lang="en-US" dirty="0" smtClean="0"/>
              <a:t>Amazon AWS, Google App Engine (GAE), Windows Azure, Rackspace, </a:t>
            </a:r>
            <a:r>
              <a:rPr lang="en-US" dirty="0" err="1" smtClean="0"/>
              <a:t>Heroku</a:t>
            </a:r>
            <a:r>
              <a:rPr lang="en-US" dirty="0" smtClean="0"/>
              <a:t>, </a:t>
            </a:r>
            <a:r>
              <a:rPr lang="en-US" dirty="0" err="1" smtClean="0"/>
              <a:t>AppHarbor</a:t>
            </a:r>
            <a:r>
              <a:rPr lang="en-US" dirty="0" smtClean="0"/>
              <a:t>, Force.com </a:t>
            </a:r>
            <a:r>
              <a:rPr lang="en-US" dirty="0" err="1" smtClean="0"/>
              <a:t>AppForce</a:t>
            </a:r>
            <a:r>
              <a:rPr lang="en-US" dirty="0" smtClean="0"/>
              <a:t>, </a:t>
            </a:r>
            <a:r>
              <a:rPr lang="en-US" dirty="0" err="1" smtClean="0"/>
              <a:t>Joyent</a:t>
            </a:r>
            <a:r>
              <a:rPr lang="en-US" dirty="0" smtClean="0"/>
              <a:t>, </a:t>
            </a:r>
            <a:r>
              <a:rPr lang="en-US" dirty="0" err="1" smtClean="0"/>
              <a:t>dotCloud</a:t>
            </a:r>
            <a:r>
              <a:rPr lang="en-US" dirty="0" smtClean="0"/>
              <a:t>, </a:t>
            </a:r>
            <a:r>
              <a:rPr lang="en-US" dirty="0" err="1" smtClean="0"/>
              <a:t>Engineyard</a:t>
            </a:r>
            <a:r>
              <a:rPr lang="en-US" dirty="0" smtClean="0"/>
              <a:t>, </a:t>
            </a:r>
            <a:r>
              <a:rPr lang="en-US" dirty="0" err="1" smtClean="0"/>
              <a:t>OpenShift</a:t>
            </a:r>
            <a:r>
              <a:rPr lang="en-US" dirty="0" smtClean="0"/>
              <a:t>, </a:t>
            </a:r>
            <a:r>
              <a:rPr lang="en-US" dirty="0" err="1" smtClean="0"/>
              <a:t>CloudBees</a:t>
            </a:r>
            <a:r>
              <a:rPr lang="en-US" dirty="0" smtClean="0"/>
              <a:t>, </a:t>
            </a:r>
            <a:r>
              <a:rPr lang="en-US" dirty="0" err="1" smtClean="0"/>
              <a:t>CloudSwing</a:t>
            </a:r>
            <a:r>
              <a:rPr lang="en-US" dirty="0" smtClean="0"/>
              <a:t>, Cloud Foundry, Oracle Public Cloud, Salesforce, Parse.com, WordPress.com, …</a:t>
            </a:r>
            <a:endParaRPr lang="en-US" dirty="0"/>
          </a:p>
        </p:txBody>
      </p:sp>
      <p:sp>
        <p:nvSpPr>
          <p:cNvPr id="2" name="Title 1"/>
          <p:cNvSpPr>
            <a:spLocks noGrp="1"/>
          </p:cNvSpPr>
          <p:nvPr>
            <p:ph type="title"/>
          </p:nvPr>
        </p:nvSpPr>
        <p:spPr/>
        <p:txBody>
          <a:bodyPr/>
          <a:lstStyle/>
          <a:p>
            <a:r>
              <a:rPr lang="en-US" smtClean="0"/>
              <a:t>What is a Public Cloud?</a:t>
            </a:r>
            <a:endParaRPr lang="en-US" dirty="0"/>
          </a:p>
        </p:txBody>
      </p:sp>
      <p:pic>
        <p:nvPicPr>
          <p:cNvPr id="5" name="Picture 4" descr="http://images3.wikia.nocookie.net/__cb20100114162807/playcrafter/images/9/94/Climbable_Cloud.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76048">
            <a:off x="7676417" y="1690131"/>
            <a:ext cx="3574110" cy="2357869"/>
          </a:xfrm>
          <a:prstGeom prst="rect">
            <a:avLst/>
          </a:prstGeom>
          <a:noFill/>
          <a:effectLst>
            <a:glow rad="88900">
              <a:schemeClr val="accent6">
                <a:lumMod val="40000"/>
                <a:lumOff val="60000"/>
                <a:alpha val="3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737989" y="2409476"/>
            <a:ext cx="1471878" cy="1200329"/>
          </a:xfrm>
          <a:prstGeom prst="rect">
            <a:avLst/>
          </a:prstGeom>
          <a:noFill/>
        </p:spPr>
        <p:txBody>
          <a:bodyPr wrap="none" rtlCol="0">
            <a:spAutoFit/>
          </a:bodyPr>
          <a:lstStyle/>
          <a:p>
            <a:pPr algn="ctr"/>
            <a:r>
              <a:rPr 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Public</a:t>
            </a:r>
            <a:br>
              <a:rPr 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Clouds</a:t>
            </a:r>
            <a:endPar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03530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446212" y="4758176"/>
            <a:ext cx="8938472" cy="820600"/>
          </a:xfrm>
        </p:spPr>
        <p:txBody>
          <a:bodyPr/>
          <a:lstStyle/>
          <a:p>
            <a:r>
              <a:rPr lang="en-US" dirty="0" smtClean="0"/>
              <a:t>Amazon Web Services (AWS)</a:t>
            </a:r>
            <a:endParaRPr lang="en-US" dirty="0"/>
          </a:p>
        </p:txBody>
      </p:sp>
      <p:sp>
        <p:nvSpPr>
          <p:cNvPr id="3" name="Text Placeholder 2"/>
          <p:cNvSpPr>
            <a:spLocks noGrp="1"/>
          </p:cNvSpPr>
          <p:nvPr>
            <p:ph type="body" idx="1"/>
          </p:nvPr>
        </p:nvSpPr>
        <p:spPr>
          <a:xfrm>
            <a:off x="1446212" y="5636344"/>
            <a:ext cx="8938472" cy="688256"/>
          </a:xfrm>
        </p:spPr>
        <p:txBody>
          <a:bodyPr/>
          <a:lstStyle/>
          <a:p>
            <a:r>
              <a:rPr lang="en-US" dirty="0" smtClean="0"/>
              <a:t>The Largest Public Cloud Platform</a:t>
            </a:r>
            <a:endParaRPr lang="en-US" dirty="0"/>
          </a:p>
        </p:txBody>
      </p:sp>
      <p:pic>
        <p:nvPicPr>
          <p:cNvPr id="4098" name="Picture 2" descr="http://www.gnuine.com/media/asset_publics/resources/000/000/012/image_gallery/amazon000.jpg?1329381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484" y="1103734"/>
            <a:ext cx="4929928" cy="3239666"/>
          </a:xfrm>
          <a:prstGeom prst="roundRect">
            <a:avLst>
              <a:gd name="adj" fmla="val 1395"/>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150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33</a:t>
            </a:fld>
            <a:endParaRPr lang="en-US" dirty="0"/>
          </a:p>
        </p:txBody>
      </p:sp>
      <p:sp>
        <p:nvSpPr>
          <p:cNvPr id="3" name="Content Placeholder 2"/>
          <p:cNvSpPr>
            <a:spLocks noGrp="1"/>
          </p:cNvSpPr>
          <p:nvPr>
            <p:ph idx="1"/>
          </p:nvPr>
        </p:nvSpPr>
        <p:spPr/>
        <p:txBody>
          <a:bodyPr>
            <a:normAutofit lnSpcReduction="10000"/>
          </a:bodyPr>
          <a:lstStyle/>
          <a:p>
            <a:r>
              <a:rPr lang="en-US" dirty="0" smtClean="0"/>
              <a:t>Amazon Web Services (AWS)</a:t>
            </a:r>
          </a:p>
          <a:p>
            <a:pPr lvl="1"/>
            <a:r>
              <a:rPr lang="en-US" dirty="0" smtClean="0"/>
              <a:t>The pioneer of the public clouds</a:t>
            </a:r>
          </a:p>
          <a:p>
            <a:pPr lvl="1"/>
            <a:r>
              <a:rPr lang="en-US" dirty="0" smtClean="0"/>
              <a:t>Provides cloud platform and services from </a:t>
            </a:r>
            <a:r>
              <a:rPr lang="bg-BG" dirty="0" smtClean="0"/>
              <a:t>2002</a:t>
            </a:r>
            <a:endParaRPr lang="en-US" dirty="0" smtClean="0"/>
          </a:p>
          <a:p>
            <a:pPr lvl="1"/>
            <a:r>
              <a:rPr lang="en-US" dirty="0" smtClean="0"/>
              <a:t>Provides IaaS and PaaS on demand</a:t>
            </a:r>
          </a:p>
          <a:p>
            <a:r>
              <a:rPr lang="en-US" dirty="0" smtClean="0"/>
              <a:t>Amazon Elastic Compute Cloud (Amazon EC2)</a:t>
            </a:r>
          </a:p>
          <a:p>
            <a:pPr lvl="1"/>
            <a:r>
              <a:rPr lang="en-US" dirty="0" smtClean="0"/>
              <a:t>Virtual machines on demand (cloud VPS)</a:t>
            </a:r>
          </a:p>
          <a:p>
            <a:pPr lvl="2"/>
            <a:r>
              <a:rPr lang="en-US" dirty="0" smtClean="0"/>
              <a:t>Runs Windows / Linux / other OS</a:t>
            </a:r>
          </a:p>
          <a:p>
            <a:pPr lvl="1"/>
            <a:r>
              <a:rPr lang="en-US" dirty="0" smtClean="0"/>
              <a:t>Multiple locations: US, EU, Japan, Brazil, …</a:t>
            </a:r>
          </a:p>
          <a:p>
            <a:pPr lvl="1"/>
            <a:r>
              <a:rPr lang="en-US" dirty="0" smtClean="0">
                <a:hlinkClick r:id="rId2"/>
              </a:rPr>
              <a:t>http://aws.amazon.com/ec2/</a:t>
            </a:r>
            <a:endParaRPr lang="en-US" dirty="0" smtClean="0"/>
          </a:p>
        </p:txBody>
      </p:sp>
      <p:sp>
        <p:nvSpPr>
          <p:cNvPr id="2" name="Title 1"/>
          <p:cNvSpPr>
            <a:spLocks noGrp="1"/>
          </p:cNvSpPr>
          <p:nvPr>
            <p:ph type="title"/>
          </p:nvPr>
        </p:nvSpPr>
        <p:spPr/>
        <p:txBody>
          <a:bodyPr/>
          <a:lstStyle/>
          <a:p>
            <a:r>
              <a:rPr lang="en-US" smtClean="0"/>
              <a:t>Amazon Web Services</a:t>
            </a:r>
            <a:endParaRPr lang="en-US" dirty="0"/>
          </a:p>
        </p:txBody>
      </p:sp>
      <p:pic>
        <p:nvPicPr>
          <p:cNvPr id="7170" name="Picture 2" descr="http://www.techy4life.com/blog/wp-content/gallery/news/aws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2032" y="1600200"/>
            <a:ext cx="20574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neilkearney.net/welcome/wp-content/plugins/rss-poster/cache/0fe3c_preview-imag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523412" y="5334000"/>
            <a:ext cx="1854640" cy="104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40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34</a:t>
            </a:fld>
            <a:endParaRPr lang="en-US" dirty="0"/>
          </a:p>
        </p:txBody>
      </p:sp>
      <p:sp>
        <p:nvSpPr>
          <p:cNvPr id="3" name="Content Placeholder 2"/>
          <p:cNvSpPr>
            <a:spLocks noGrp="1"/>
          </p:cNvSpPr>
          <p:nvPr>
            <p:ph idx="1"/>
          </p:nvPr>
        </p:nvSpPr>
        <p:spPr/>
        <p:txBody>
          <a:bodyPr>
            <a:normAutofit lnSpcReduction="10000"/>
          </a:bodyPr>
          <a:lstStyle/>
          <a:p>
            <a:r>
              <a:rPr lang="en-US" dirty="0" smtClean="0"/>
              <a:t>Amazon Elastic Block Store (Amazon EBS)</a:t>
            </a:r>
          </a:p>
          <a:p>
            <a:pPr lvl="1"/>
            <a:r>
              <a:rPr lang="en-US" dirty="0" smtClean="0"/>
              <a:t>Virtual hard disk (HDD) volumes</a:t>
            </a:r>
          </a:p>
          <a:p>
            <a:pPr lvl="1"/>
            <a:r>
              <a:rPr lang="en-US" dirty="0" smtClean="0"/>
              <a:t>Used with the EC2 to keep the OS file system</a:t>
            </a:r>
          </a:p>
          <a:p>
            <a:pPr lvl="1"/>
            <a:r>
              <a:rPr lang="en-US" dirty="0" smtClean="0">
                <a:hlinkClick r:id="rId2"/>
              </a:rPr>
              <a:t>http://aws.amazon.com/ebs/</a:t>
            </a:r>
            <a:endParaRPr lang="en-US" dirty="0" smtClean="0"/>
          </a:p>
          <a:p>
            <a:r>
              <a:rPr lang="en-US" dirty="0" smtClean="0"/>
              <a:t>Amazon Simple Storage Service (Amazon S3)</a:t>
            </a:r>
          </a:p>
          <a:p>
            <a:pPr lvl="1"/>
            <a:r>
              <a:rPr lang="en-US" dirty="0" smtClean="0"/>
              <a:t>Hosting binary data (files, images, videos, etc.)</a:t>
            </a:r>
          </a:p>
          <a:p>
            <a:pPr lvl="1"/>
            <a:r>
              <a:rPr lang="en-US" dirty="0" smtClean="0"/>
              <a:t>Accessible through the Web</a:t>
            </a:r>
          </a:p>
          <a:p>
            <a:pPr lvl="2"/>
            <a:r>
              <a:rPr lang="en-US" dirty="0" smtClean="0"/>
              <a:t>With or without authentication</a:t>
            </a:r>
          </a:p>
          <a:p>
            <a:pPr lvl="1"/>
            <a:r>
              <a:rPr lang="en-US" dirty="0" smtClean="0">
                <a:hlinkClick r:id="rId3"/>
              </a:rPr>
              <a:t>http://aws.amazon.com/s3/</a:t>
            </a:r>
            <a:endParaRPr lang="en-US" dirty="0" smtClean="0"/>
          </a:p>
          <a:p>
            <a:endParaRPr lang="en-US" dirty="0"/>
          </a:p>
        </p:txBody>
      </p:sp>
      <p:sp>
        <p:nvSpPr>
          <p:cNvPr id="2" name="Title 1"/>
          <p:cNvSpPr>
            <a:spLocks noGrp="1"/>
          </p:cNvSpPr>
          <p:nvPr>
            <p:ph type="title"/>
          </p:nvPr>
        </p:nvSpPr>
        <p:spPr/>
        <p:txBody>
          <a:bodyPr/>
          <a:lstStyle/>
          <a:p>
            <a:r>
              <a:rPr lang="en-US" smtClean="0"/>
              <a:t>Amazon Web Services (2)</a:t>
            </a:r>
            <a:endParaRPr lang="en-US" dirty="0"/>
          </a:p>
        </p:txBody>
      </p:sp>
      <p:pic>
        <p:nvPicPr>
          <p:cNvPr id="8194" name="Picture 2" descr="http://www.enfew.com/wp-content/uploads/2011/02/amazon-s3-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700" y="4724400"/>
            <a:ext cx="2409825" cy="15495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9156700" y="1548584"/>
            <a:ext cx="2409828" cy="2033658"/>
          </a:xfrm>
          <a:prstGeom prst="rect">
            <a:avLst/>
          </a:prstGeom>
        </p:spPr>
      </p:pic>
    </p:spTree>
    <p:extLst>
      <p:ext uri="{BB962C8B-B14F-4D97-AF65-F5344CB8AC3E}">
        <p14:creationId xmlns:p14="http://schemas.microsoft.com/office/powerpoint/2010/main" val="127699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35</a:t>
            </a:fld>
            <a:endParaRPr lang="en-US" dirty="0"/>
          </a:p>
        </p:txBody>
      </p:sp>
      <p:sp>
        <p:nvSpPr>
          <p:cNvPr id="3" name="Content Placeholder 2"/>
          <p:cNvSpPr>
            <a:spLocks noGrp="1"/>
          </p:cNvSpPr>
          <p:nvPr>
            <p:ph idx="1"/>
          </p:nvPr>
        </p:nvSpPr>
        <p:spPr/>
        <p:txBody>
          <a:bodyPr>
            <a:normAutofit lnSpcReduction="10000"/>
          </a:bodyPr>
          <a:lstStyle/>
          <a:p>
            <a:r>
              <a:rPr lang="en-US" smtClean="0"/>
              <a:t>Amazon DynamoDB / SimpleDB</a:t>
            </a:r>
          </a:p>
          <a:p>
            <a:pPr lvl="2"/>
            <a:r>
              <a:rPr lang="en-US" smtClean="0"/>
              <a:t>Managed NoSQL cloud database</a:t>
            </a:r>
          </a:p>
          <a:p>
            <a:pPr lvl="2"/>
            <a:r>
              <a:rPr lang="en-US" smtClean="0"/>
              <a:t>Highly scalable, fault-tolerant</a:t>
            </a:r>
          </a:p>
          <a:p>
            <a:pPr lvl="2"/>
            <a:r>
              <a:rPr lang="en-US" smtClean="0"/>
              <a:t>DynamoDB is newer and faster than SimpleDB</a:t>
            </a:r>
          </a:p>
          <a:p>
            <a:pPr lvl="2"/>
            <a:r>
              <a:rPr lang="en-US" smtClean="0">
                <a:hlinkClick r:id="rId2"/>
              </a:rPr>
              <a:t>http://aws.amazon.com/dynamodb/</a:t>
            </a:r>
            <a:endParaRPr lang="en-US" smtClean="0"/>
          </a:p>
          <a:p>
            <a:pPr lvl="1"/>
            <a:r>
              <a:rPr lang="en-US" smtClean="0"/>
              <a:t>Amazon Relational Database Service (RDS)</a:t>
            </a:r>
          </a:p>
          <a:p>
            <a:pPr lvl="2"/>
            <a:r>
              <a:rPr lang="en-US" smtClean="0"/>
              <a:t>Managed MySQL and Oracle databases</a:t>
            </a:r>
          </a:p>
          <a:p>
            <a:pPr lvl="2"/>
            <a:r>
              <a:rPr lang="en-US" smtClean="0"/>
              <a:t>Scalability, automated backup, replication</a:t>
            </a:r>
          </a:p>
          <a:p>
            <a:pPr lvl="2"/>
            <a:r>
              <a:rPr lang="en-US" smtClean="0">
                <a:hlinkClick r:id="rId3"/>
              </a:rPr>
              <a:t>http://aws.amazon.com/rds/</a:t>
            </a:r>
            <a:endParaRPr lang="en-US" dirty="0"/>
          </a:p>
        </p:txBody>
      </p:sp>
      <p:sp>
        <p:nvSpPr>
          <p:cNvPr id="2" name="Title 1"/>
          <p:cNvSpPr>
            <a:spLocks noGrp="1"/>
          </p:cNvSpPr>
          <p:nvPr>
            <p:ph type="title"/>
          </p:nvPr>
        </p:nvSpPr>
        <p:spPr/>
        <p:txBody>
          <a:bodyPr/>
          <a:lstStyle/>
          <a:p>
            <a:r>
              <a:rPr lang="en-US" smtClean="0"/>
              <a:t>Amazon Web Services (3)</a:t>
            </a:r>
            <a:endParaRPr lang="en-US" dirty="0"/>
          </a:p>
        </p:txBody>
      </p:sp>
      <p:pic>
        <p:nvPicPr>
          <p:cNvPr id="6146" name="Picture 2" descr="Amazon 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1913" y="5410200"/>
            <a:ext cx="3194612" cy="9669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techweekeurope.co.uk/wp-content/uploads/2012/01/Amazon-Web-Services-DynamoDB-AW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1925" y="1524000"/>
            <a:ext cx="2514600" cy="184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453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36</a:t>
            </a:fld>
            <a:endParaRPr lang="en-US" dirty="0"/>
          </a:p>
        </p:txBody>
      </p:sp>
      <p:sp>
        <p:nvSpPr>
          <p:cNvPr id="3" name="Content Placeholder 2"/>
          <p:cNvSpPr>
            <a:spLocks noGrp="1"/>
          </p:cNvSpPr>
          <p:nvPr>
            <p:ph idx="1"/>
          </p:nvPr>
        </p:nvSpPr>
        <p:spPr/>
        <p:txBody>
          <a:bodyPr>
            <a:normAutofit lnSpcReduction="10000"/>
          </a:bodyPr>
          <a:lstStyle/>
          <a:p>
            <a:r>
              <a:rPr lang="en-US" dirty="0" smtClean="0"/>
              <a:t>Other AWS services</a:t>
            </a:r>
          </a:p>
          <a:p>
            <a:pPr lvl="1"/>
            <a:r>
              <a:rPr lang="en-US" dirty="0" smtClean="0"/>
              <a:t>Amazon SQS (message queue)</a:t>
            </a:r>
          </a:p>
          <a:p>
            <a:pPr lvl="1"/>
            <a:r>
              <a:rPr lang="en-US" dirty="0" smtClean="0"/>
              <a:t>Amazon </a:t>
            </a:r>
            <a:r>
              <a:rPr lang="en-US" dirty="0" err="1" smtClean="0"/>
              <a:t>CloudFront</a:t>
            </a:r>
            <a:r>
              <a:rPr lang="en-US" dirty="0" smtClean="0"/>
              <a:t> (content delivery network)</a:t>
            </a:r>
          </a:p>
          <a:p>
            <a:pPr lvl="1"/>
            <a:r>
              <a:rPr lang="en-US" dirty="0" smtClean="0"/>
              <a:t>Amazon </a:t>
            </a:r>
            <a:r>
              <a:rPr lang="en-US" dirty="0" err="1" smtClean="0"/>
              <a:t>ElastiCache</a:t>
            </a:r>
            <a:r>
              <a:rPr lang="en-US" dirty="0" smtClean="0"/>
              <a:t> (caching)</a:t>
            </a:r>
          </a:p>
          <a:p>
            <a:pPr lvl="1"/>
            <a:r>
              <a:rPr lang="en-US" dirty="0" smtClean="0"/>
              <a:t>Amazon Route 53 (cloud DNS)</a:t>
            </a:r>
          </a:p>
          <a:p>
            <a:pPr lvl="1"/>
            <a:r>
              <a:rPr lang="en-US" dirty="0" smtClean="0"/>
              <a:t>Amazon SES (email)</a:t>
            </a:r>
          </a:p>
          <a:p>
            <a:r>
              <a:rPr lang="en-US" dirty="0" smtClean="0"/>
              <a:t>Pricing</a:t>
            </a:r>
          </a:p>
          <a:p>
            <a:pPr lvl="1"/>
            <a:r>
              <a:rPr lang="en-US" dirty="0" smtClean="0"/>
              <a:t>On-demand pricing (per hour / per GB)</a:t>
            </a:r>
          </a:p>
          <a:p>
            <a:pPr lvl="1"/>
            <a:r>
              <a:rPr lang="en-US" dirty="0" smtClean="0"/>
              <a:t>Has 1-year free trial (credit card required)</a:t>
            </a:r>
            <a:endParaRPr lang="en-US" dirty="0"/>
          </a:p>
        </p:txBody>
      </p:sp>
      <p:sp>
        <p:nvSpPr>
          <p:cNvPr id="2" name="Title 1"/>
          <p:cNvSpPr>
            <a:spLocks noGrp="1"/>
          </p:cNvSpPr>
          <p:nvPr>
            <p:ph type="title"/>
          </p:nvPr>
        </p:nvSpPr>
        <p:spPr/>
        <p:txBody>
          <a:bodyPr/>
          <a:lstStyle/>
          <a:p>
            <a:r>
              <a:rPr lang="en-US" smtClean="0"/>
              <a:t>Amazon Web Services (4)</a:t>
            </a:r>
            <a:endParaRPr lang="en-US" dirty="0"/>
          </a:p>
        </p:txBody>
      </p:sp>
      <p:pic>
        <p:nvPicPr>
          <p:cNvPr id="9218" name="Picture 2" descr="http://dunboyneroadracing.qoozz.com/poleon/images/prici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591838" y="4800600"/>
            <a:ext cx="2966473" cy="1495301"/>
          </a:xfrm>
          <a:prstGeom prst="roundRect">
            <a:avLst>
              <a:gd name="adj" fmla="val 3878"/>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6" name="Picture 2" descr="http://www.techy4life.com/blog/wp-content/gallery/news/aws_logo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6993" y="1722621"/>
            <a:ext cx="2506478" cy="1253239"/>
          </a:xfrm>
          <a:prstGeom prst="roundRect">
            <a:avLst>
              <a:gd name="adj" fmla="val 3878"/>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2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446212" y="4761614"/>
            <a:ext cx="8938472" cy="820600"/>
          </a:xfrm>
        </p:spPr>
        <p:txBody>
          <a:bodyPr/>
          <a:lstStyle/>
          <a:p>
            <a:r>
              <a:rPr lang="en-US" dirty="0" smtClean="0"/>
              <a:t>Google App Engine (GAE)</a:t>
            </a:r>
            <a:endParaRPr lang="en-US" dirty="0"/>
          </a:p>
        </p:txBody>
      </p:sp>
      <p:sp>
        <p:nvSpPr>
          <p:cNvPr id="3" name="Text Placeholder 2"/>
          <p:cNvSpPr>
            <a:spLocks noGrp="1"/>
          </p:cNvSpPr>
          <p:nvPr>
            <p:ph type="body" idx="1"/>
          </p:nvPr>
        </p:nvSpPr>
        <p:spPr>
          <a:xfrm>
            <a:off x="1446212" y="5639782"/>
            <a:ext cx="8938472" cy="688256"/>
          </a:xfrm>
        </p:spPr>
        <p:txBody>
          <a:bodyPr/>
          <a:lstStyle/>
          <a:p>
            <a:r>
              <a:rPr lang="en-US" dirty="0" smtClean="0"/>
              <a:t>The Google's Public Cloud Platform</a:t>
            </a:r>
            <a:endParaRPr lang="en-US" dirty="0"/>
          </a:p>
        </p:txBody>
      </p:sp>
      <p:pic>
        <p:nvPicPr>
          <p:cNvPr id="10244" name="Picture 4" descr="http://quintagroup.com/services/python/google-app-engine/python-google-app-eng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198" y="1029586"/>
            <a:ext cx="3238500" cy="3313814"/>
          </a:xfrm>
          <a:prstGeom prst="roundRect">
            <a:avLst>
              <a:gd name="adj" fmla="val 530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05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38</a:t>
            </a:fld>
            <a:endParaRPr lang="en-US" dirty="0"/>
          </a:p>
        </p:txBody>
      </p:sp>
      <p:sp>
        <p:nvSpPr>
          <p:cNvPr id="3" name="Content Placeholder 2"/>
          <p:cNvSpPr>
            <a:spLocks noGrp="1"/>
          </p:cNvSpPr>
          <p:nvPr>
            <p:ph idx="1"/>
          </p:nvPr>
        </p:nvSpPr>
        <p:spPr/>
        <p:txBody>
          <a:bodyPr>
            <a:normAutofit lnSpcReduction="10000"/>
          </a:bodyPr>
          <a:lstStyle/>
          <a:p>
            <a:r>
              <a:rPr lang="en-US" dirty="0" smtClean="0"/>
              <a:t>Google App Engine (GAE)</a:t>
            </a:r>
          </a:p>
          <a:p>
            <a:pPr lvl="1"/>
            <a:r>
              <a:rPr lang="en-US" dirty="0"/>
              <a:t>PaaS public </a:t>
            </a:r>
            <a:r>
              <a:rPr lang="en-US" dirty="0" smtClean="0"/>
              <a:t>cloud for Java, Python and PHP</a:t>
            </a:r>
          </a:p>
          <a:p>
            <a:pPr lvl="1"/>
            <a:r>
              <a:rPr lang="en-US" dirty="0" smtClean="0"/>
              <a:t>Infrastructure similar to the one driving </a:t>
            </a:r>
            <a:r>
              <a:rPr lang="en-US" dirty="0" err="1" smtClean="0"/>
              <a:t>GMail</a:t>
            </a:r>
            <a:r>
              <a:rPr lang="en-US" dirty="0" smtClean="0"/>
              <a:t> and Google Docs operated by Google</a:t>
            </a:r>
          </a:p>
          <a:p>
            <a:pPr lvl="1"/>
            <a:r>
              <a:rPr lang="en-US" dirty="0">
                <a:hlinkClick r:id="rId2"/>
              </a:rPr>
              <a:t>https://cloud.google.com/appengine</a:t>
            </a:r>
            <a:r>
              <a:rPr lang="en-US" dirty="0" smtClean="0">
                <a:hlinkClick r:id="rId2"/>
              </a:rPr>
              <a:t>/</a:t>
            </a:r>
            <a:endParaRPr lang="en-US" dirty="0" smtClean="0"/>
          </a:p>
          <a:p>
            <a:pPr lvl="1"/>
            <a:r>
              <a:rPr lang="en-US" dirty="0" smtClean="0"/>
              <a:t>Provides CPU / bandwidth / storage capable to serve 5 000 000 page views / month</a:t>
            </a:r>
          </a:p>
          <a:p>
            <a:pPr lvl="1"/>
            <a:r>
              <a:rPr lang="en-US" dirty="0"/>
              <a:t>App Engine has a completely free </a:t>
            </a:r>
            <a:r>
              <a:rPr lang="en-US" dirty="0" smtClean="0"/>
              <a:t>trial version</a:t>
            </a:r>
            <a:endParaRPr lang="en-US" dirty="0"/>
          </a:p>
          <a:p>
            <a:pPr lvl="2"/>
            <a:r>
              <a:rPr lang="en-US" dirty="0" smtClean="0"/>
              <a:t>Instant registration with SMS confirmation (no credit card)</a:t>
            </a:r>
          </a:p>
          <a:p>
            <a:pPr lvl="1"/>
            <a:endParaRPr lang="en-US" dirty="0"/>
          </a:p>
        </p:txBody>
      </p:sp>
      <p:sp>
        <p:nvSpPr>
          <p:cNvPr id="2" name="Title 1"/>
          <p:cNvSpPr>
            <a:spLocks noGrp="1"/>
          </p:cNvSpPr>
          <p:nvPr>
            <p:ph type="title"/>
          </p:nvPr>
        </p:nvSpPr>
        <p:spPr/>
        <p:txBody>
          <a:bodyPr/>
          <a:lstStyle/>
          <a:p>
            <a:r>
              <a:rPr lang="en-US" smtClean="0"/>
              <a:t>Google App Engine</a:t>
            </a:r>
            <a:endParaRPr lang="en-US" dirty="0"/>
          </a:p>
        </p:txBody>
      </p:sp>
    </p:spTree>
    <p:extLst>
      <p:ext uri="{BB962C8B-B14F-4D97-AF65-F5344CB8AC3E}">
        <p14:creationId xmlns:p14="http://schemas.microsoft.com/office/powerpoint/2010/main" val="3723150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39</a:t>
            </a:fld>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App Engine instances</a:t>
            </a:r>
          </a:p>
          <a:p>
            <a:pPr lvl="1"/>
            <a:r>
              <a:rPr lang="en-US" dirty="0" smtClean="0"/>
              <a:t>Computing units that host the applications</a:t>
            </a:r>
          </a:p>
          <a:p>
            <a:pPr lvl="1"/>
            <a:r>
              <a:rPr lang="en-US" dirty="0" smtClean="0"/>
              <a:t>Fully managed sandboxes (they are not VMs!)</a:t>
            </a:r>
          </a:p>
          <a:p>
            <a:pPr lvl="2"/>
            <a:r>
              <a:rPr lang="en-US" dirty="0" smtClean="0"/>
              <a:t>Provide CPU + RAM + storage + language runtime</a:t>
            </a:r>
          </a:p>
          <a:p>
            <a:pPr lvl="1"/>
            <a:r>
              <a:rPr lang="en-US" dirty="0" smtClean="0"/>
              <a:t>App Engine Console: </a:t>
            </a:r>
            <a:r>
              <a:rPr lang="en-US" dirty="0" smtClean="0">
                <a:hlinkClick r:id="rId2"/>
              </a:rPr>
              <a:t>https://appengine.google.com</a:t>
            </a:r>
            <a:endParaRPr lang="en-US" dirty="0" smtClean="0"/>
          </a:p>
          <a:p>
            <a:r>
              <a:rPr lang="en-US" dirty="0" smtClean="0"/>
              <a:t>App Engine back-ends</a:t>
            </a:r>
          </a:p>
          <a:p>
            <a:pPr lvl="1"/>
            <a:r>
              <a:rPr lang="en-US" dirty="0" smtClean="0"/>
              <a:t>Like the App Engine instances</a:t>
            </a:r>
          </a:p>
          <a:p>
            <a:pPr lvl="2"/>
            <a:r>
              <a:rPr lang="en-US" dirty="0" smtClean="0"/>
              <a:t>But provides higher computing resources</a:t>
            </a:r>
          </a:p>
          <a:p>
            <a:pPr lvl="1"/>
            <a:r>
              <a:rPr lang="en-US" dirty="0" smtClean="0"/>
              <a:t>Used for background processing</a:t>
            </a:r>
          </a:p>
        </p:txBody>
      </p:sp>
      <p:sp>
        <p:nvSpPr>
          <p:cNvPr id="2" name="Title 1"/>
          <p:cNvSpPr>
            <a:spLocks noGrp="1"/>
          </p:cNvSpPr>
          <p:nvPr>
            <p:ph type="title"/>
          </p:nvPr>
        </p:nvSpPr>
        <p:spPr/>
        <p:txBody>
          <a:bodyPr/>
          <a:lstStyle/>
          <a:p>
            <a:r>
              <a:rPr lang="en-US" dirty="0" smtClean="0"/>
              <a:t>Google App Engine Services</a:t>
            </a:r>
            <a:endParaRPr lang="en-US" dirty="0"/>
          </a:p>
        </p:txBody>
      </p:sp>
      <p:pic>
        <p:nvPicPr>
          <p:cNvPr id="9" name="Picture 4" descr="http://quintagroup.com/services/python/google-app-engine/python-google-app-eng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7212" y="4267200"/>
            <a:ext cx="1966913" cy="2012655"/>
          </a:xfrm>
          <a:prstGeom prst="roundRect">
            <a:avLst>
              <a:gd name="adj" fmla="val 5300"/>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979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a:t>
            </a:fld>
            <a:endParaRPr lang="en-US" dirty="0"/>
          </a:p>
        </p:txBody>
      </p:sp>
      <p:sp>
        <p:nvSpPr>
          <p:cNvPr id="3" name="Content Placeholder 2"/>
          <p:cNvSpPr>
            <a:spLocks noGrp="1"/>
          </p:cNvSpPr>
          <p:nvPr>
            <p:ph idx="1"/>
          </p:nvPr>
        </p:nvSpPr>
        <p:spPr/>
        <p:txBody>
          <a:bodyPr>
            <a:normAutofit lnSpcReduction="10000"/>
          </a:bodyPr>
          <a:lstStyle/>
          <a:p>
            <a:pPr>
              <a:lnSpc>
                <a:spcPct val="100000"/>
              </a:lnSpc>
            </a:pPr>
            <a:r>
              <a:rPr lang="en-US" dirty="0" smtClean="0">
                <a:solidFill>
                  <a:schemeClr val="tx2">
                    <a:lumMod val="75000"/>
                  </a:schemeClr>
                </a:solidFill>
              </a:rPr>
              <a:t>Virtualization</a:t>
            </a:r>
          </a:p>
          <a:p>
            <a:pPr lvl="1">
              <a:lnSpc>
                <a:spcPct val="100000"/>
              </a:lnSpc>
            </a:pPr>
            <a:r>
              <a:rPr lang="en-US" dirty="0" smtClean="0"/>
              <a:t>Running several virtual machines (virtual computers) inside a single powerful hardware machine</a:t>
            </a:r>
          </a:p>
          <a:p>
            <a:pPr lvl="2">
              <a:lnSpc>
                <a:spcPct val="100000"/>
              </a:lnSpc>
            </a:pPr>
            <a:r>
              <a:rPr lang="en-US" dirty="0" smtClean="0"/>
              <a:t>Supported by special software called </a:t>
            </a:r>
            <a:r>
              <a:rPr lang="en-US" dirty="0" smtClean="0">
                <a:solidFill>
                  <a:schemeClr val="tx2">
                    <a:lumMod val="75000"/>
                  </a:schemeClr>
                </a:solidFill>
              </a:rPr>
              <a:t>hypervisor</a:t>
            </a:r>
          </a:p>
          <a:p>
            <a:pPr lvl="1">
              <a:lnSpc>
                <a:spcPct val="100000"/>
              </a:lnSpc>
            </a:pPr>
            <a:r>
              <a:rPr lang="en-US" dirty="0" smtClean="0"/>
              <a:t>Use resources more efficiently</a:t>
            </a:r>
          </a:p>
          <a:p>
            <a:pPr lvl="2">
              <a:lnSpc>
                <a:spcPct val="100000"/>
              </a:lnSpc>
            </a:pPr>
            <a:r>
              <a:rPr lang="en-US" dirty="0" smtClean="0"/>
              <a:t>E.g. </a:t>
            </a:r>
            <a:r>
              <a:rPr lang="en-US" dirty="0" smtClean="0">
                <a:latin typeface="Consolas" pitchFamily="49" charset="0"/>
                <a:cs typeface="Consolas" pitchFamily="49" charset="0"/>
              </a:rPr>
              <a:t>12</a:t>
            </a:r>
            <a:r>
              <a:rPr lang="en-US" dirty="0" smtClean="0"/>
              <a:t> GB physical RAM is shared to 6 virtual machines with </a:t>
            </a:r>
            <a:r>
              <a:rPr lang="en-US" dirty="0" smtClean="0">
                <a:latin typeface="Consolas" pitchFamily="49" charset="0"/>
                <a:cs typeface="Consolas" pitchFamily="49" charset="0"/>
              </a:rPr>
              <a:t>4</a:t>
            </a:r>
            <a:r>
              <a:rPr lang="en-US" dirty="0" smtClean="0"/>
              <a:t> GB each (with memory sharing)</a:t>
            </a:r>
          </a:p>
          <a:p>
            <a:pPr lvl="2">
              <a:lnSpc>
                <a:spcPct val="100000"/>
              </a:lnSpc>
            </a:pPr>
            <a:r>
              <a:rPr lang="en-US" dirty="0" smtClean="0"/>
              <a:t>Most applications use </a:t>
            </a:r>
            <a:r>
              <a:rPr lang="en-US" dirty="0" smtClean="0">
                <a:latin typeface="Consolas" pitchFamily="49" charset="0"/>
                <a:cs typeface="Consolas" pitchFamily="49" charset="0"/>
              </a:rPr>
              <a:t>1</a:t>
            </a:r>
            <a:r>
              <a:rPr lang="en-US" dirty="0" smtClean="0"/>
              <a:t>-</a:t>
            </a:r>
            <a:r>
              <a:rPr lang="en-US" dirty="0" smtClean="0">
                <a:latin typeface="Consolas" pitchFamily="49" charset="0"/>
                <a:cs typeface="Consolas" pitchFamily="49" charset="0"/>
              </a:rPr>
              <a:t>5</a:t>
            </a:r>
            <a:r>
              <a:rPr lang="en-US" dirty="0" smtClean="0"/>
              <a:t>% of the CPU</a:t>
            </a:r>
          </a:p>
          <a:p>
            <a:pPr lvl="3">
              <a:lnSpc>
                <a:spcPct val="100000"/>
              </a:lnSpc>
            </a:pPr>
            <a:r>
              <a:rPr lang="en-US" dirty="0" smtClean="0"/>
              <a:t>A single shared CPU can serve thousands of users / hundreds of apps</a:t>
            </a:r>
          </a:p>
          <a:p>
            <a:pPr lvl="1">
              <a:lnSpc>
                <a:spcPct val="100000"/>
              </a:lnSpc>
            </a:pPr>
            <a:r>
              <a:rPr lang="en-US" dirty="0" smtClean="0"/>
              <a:t>Reduces costs due to better utilization</a:t>
            </a:r>
            <a:endParaRPr lang="en-US" dirty="0"/>
          </a:p>
        </p:txBody>
      </p:sp>
      <p:sp>
        <p:nvSpPr>
          <p:cNvPr id="2" name="Title 1"/>
          <p:cNvSpPr>
            <a:spLocks noGrp="1"/>
          </p:cNvSpPr>
          <p:nvPr>
            <p:ph type="title"/>
          </p:nvPr>
        </p:nvSpPr>
        <p:spPr/>
        <p:txBody>
          <a:bodyPr/>
          <a:lstStyle/>
          <a:p>
            <a:r>
              <a:rPr lang="en-US" dirty="0" smtClean="0"/>
              <a:t>What </a:t>
            </a:r>
            <a:r>
              <a:rPr lang="en-US" smtClean="0"/>
              <a:t>is Virtualization?</a:t>
            </a:r>
            <a:endParaRPr lang="en-US" dirty="0"/>
          </a:p>
        </p:txBody>
      </p:sp>
    </p:spTree>
    <p:extLst>
      <p:ext uri="{BB962C8B-B14F-4D97-AF65-F5344CB8AC3E}">
        <p14:creationId xmlns:p14="http://schemas.microsoft.com/office/powerpoint/2010/main" val="74715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40</a:t>
            </a:fld>
            <a:endParaRPr lang="en-US" dirty="0"/>
          </a:p>
        </p:txBody>
      </p:sp>
      <p:sp>
        <p:nvSpPr>
          <p:cNvPr id="3" name="Content Placeholder 2"/>
          <p:cNvSpPr>
            <a:spLocks noGrp="1"/>
          </p:cNvSpPr>
          <p:nvPr>
            <p:ph idx="1"/>
          </p:nvPr>
        </p:nvSpPr>
        <p:spPr/>
        <p:txBody>
          <a:bodyPr>
            <a:normAutofit lnSpcReduction="10000"/>
          </a:bodyPr>
          <a:lstStyle/>
          <a:p>
            <a:r>
              <a:rPr lang="en-US" smtClean="0"/>
              <a:t>App Engine datastores</a:t>
            </a:r>
          </a:p>
          <a:p>
            <a:pPr lvl="1"/>
            <a:r>
              <a:rPr lang="en-US" smtClean="0"/>
              <a:t>Provide NoSQL schemaless object database</a:t>
            </a:r>
          </a:p>
          <a:p>
            <a:pPr lvl="1"/>
            <a:r>
              <a:rPr lang="en-US" smtClean="0"/>
              <a:t>Supports transacts and a query-engine (GQL)</a:t>
            </a:r>
          </a:p>
          <a:p>
            <a:pPr lvl="1"/>
            <a:r>
              <a:rPr lang="en-US" smtClean="0"/>
              <a:t>High-replication datastore (HRD)</a:t>
            </a:r>
          </a:p>
          <a:p>
            <a:pPr lvl="1"/>
            <a:r>
              <a:rPr lang="en-US" smtClean="0"/>
              <a:t>Master-slave datastore (faster but less-reliable)</a:t>
            </a:r>
          </a:p>
          <a:p>
            <a:r>
              <a:rPr lang="en-US" smtClean="0"/>
              <a:t>Cloud SQL</a:t>
            </a:r>
          </a:p>
          <a:p>
            <a:pPr lvl="1"/>
            <a:r>
              <a:rPr lang="en-US" smtClean="0"/>
              <a:t>Managed MySQL in the App Engine cloud</a:t>
            </a:r>
          </a:p>
          <a:p>
            <a:r>
              <a:rPr lang="en-US" smtClean="0"/>
              <a:t>Blobstore / Cloud Storage</a:t>
            </a:r>
          </a:p>
          <a:p>
            <a:pPr lvl="1"/>
            <a:r>
              <a:rPr lang="en-US" smtClean="0"/>
              <a:t>Store files / blobs, has with ACL and REST API</a:t>
            </a:r>
            <a:endParaRPr lang="en-US" dirty="0" smtClean="0"/>
          </a:p>
        </p:txBody>
      </p:sp>
      <p:sp>
        <p:nvSpPr>
          <p:cNvPr id="2" name="Title 1"/>
          <p:cNvSpPr>
            <a:spLocks noGrp="1"/>
          </p:cNvSpPr>
          <p:nvPr>
            <p:ph type="title"/>
          </p:nvPr>
        </p:nvSpPr>
        <p:spPr/>
        <p:txBody>
          <a:bodyPr/>
          <a:lstStyle/>
          <a:p>
            <a:r>
              <a:rPr lang="en-US" smtClean="0"/>
              <a:t>Google App Engine Services (2)</a:t>
            </a:r>
            <a:endParaRPr lang="en-US" dirty="0"/>
          </a:p>
        </p:txBody>
      </p:sp>
    </p:spTree>
    <p:extLst>
      <p:ext uri="{BB962C8B-B14F-4D97-AF65-F5344CB8AC3E}">
        <p14:creationId xmlns:p14="http://schemas.microsoft.com/office/powerpoint/2010/main" val="2713602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41</a:t>
            </a:fld>
            <a:endParaRPr lang="en-US" dirty="0"/>
          </a:p>
        </p:txBody>
      </p:sp>
      <p:sp>
        <p:nvSpPr>
          <p:cNvPr id="3" name="Content Placeholder 2"/>
          <p:cNvSpPr>
            <a:spLocks noGrp="1"/>
          </p:cNvSpPr>
          <p:nvPr>
            <p:ph idx="1"/>
          </p:nvPr>
        </p:nvSpPr>
        <p:spPr/>
        <p:txBody>
          <a:bodyPr>
            <a:normAutofit lnSpcReduction="10000"/>
          </a:bodyPr>
          <a:lstStyle/>
          <a:p>
            <a:r>
              <a:rPr lang="en-US" smtClean="0"/>
              <a:t>MapReduce API</a:t>
            </a:r>
          </a:p>
          <a:p>
            <a:pPr lvl="1"/>
            <a:r>
              <a:rPr lang="en-US" smtClean="0"/>
              <a:t>Highly-scalable parallel computing API for heavy computing tasks (based on Hadoop)</a:t>
            </a:r>
          </a:p>
          <a:p>
            <a:r>
              <a:rPr lang="en-US" smtClean="0"/>
              <a:t>Channel API</a:t>
            </a:r>
          </a:p>
          <a:p>
            <a:pPr lvl="1"/>
            <a:r>
              <a:rPr lang="en-US" smtClean="0"/>
              <a:t>Push notifications for JavaScript applications</a:t>
            </a:r>
          </a:p>
          <a:p>
            <a:r>
              <a:rPr lang="en-US" smtClean="0"/>
              <a:t>Task Queues</a:t>
            </a:r>
          </a:p>
          <a:p>
            <a:pPr lvl="1"/>
            <a:r>
              <a:rPr lang="en-US" smtClean="0"/>
              <a:t>Services for execution of background work</a:t>
            </a:r>
          </a:p>
          <a:p>
            <a:r>
              <a:rPr lang="en-US" smtClean="0"/>
              <a:t>Memcache</a:t>
            </a:r>
          </a:p>
          <a:p>
            <a:pPr lvl="1"/>
            <a:r>
              <a:rPr lang="en-US" smtClean="0"/>
              <a:t>Distributed in-memory data cache</a:t>
            </a:r>
            <a:endParaRPr lang="en-US" dirty="0"/>
          </a:p>
        </p:txBody>
      </p:sp>
      <p:sp>
        <p:nvSpPr>
          <p:cNvPr id="2" name="Title 1"/>
          <p:cNvSpPr>
            <a:spLocks noGrp="1"/>
          </p:cNvSpPr>
          <p:nvPr>
            <p:ph type="title"/>
          </p:nvPr>
        </p:nvSpPr>
        <p:spPr/>
        <p:txBody>
          <a:bodyPr/>
          <a:lstStyle/>
          <a:p>
            <a:r>
              <a:rPr lang="en-US" smtClean="0"/>
              <a:t>Google App Engine Services (3)</a:t>
            </a:r>
            <a:endParaRPr lang="en-US" dirty="0"/>
          </a:p>
        </p:txBody>
      </p:sp>
    </p:spTree>
    <p:extLst>
      <p:ext uri="{BB962C8B-B14F-4D97-AF65-F5344CB8AC3E}">
        <p14:creationId xmlns:p14="http://schemas.microsoft.com/office/powerpoint/2010/main" val="765447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42</a:t>
            </a:fld>
            <a:endParaRPr lang="en-US" dirty="0"/>
          </a:p>
        </p:txBody>
      </p:sp>
      <p:sp>
        <p:nvSpPr>
          <p:cNvPr id="3" name="Content Placeholder 2"/>
          <p:cNvSpPr>
            <a:spLocks noGrp="1"/>
          </p:cNvSpPr>
          <p:nvPr>
            <p:ph idx="1"/>
          </p:nvPr>
        </p:nvSpPr>
        <p:spPr/>
        <p:txBody>
          <a:bodyPr>
            <a:normAutofit/>
          </a:bodyPr>
          <a:lstStyle/>
          <a:p>
            <a:r>
              <a:rPr lang="en-US" dirty="0" smtClean="0"/>
              <a:t>Google App Engine for Java</a:t>
            </a:r>
          </a:p>
          <a:p>
            <a:pPr lvl="1"/>
            <a:r>
              <a:rPr lang="en-US" dirty="0" smtClean="0"/>
              <a:t>Java 6 in a sandbox environment + Eclipse plugin (for deployment)</a:t>
            </a:r>
          </a:p>
          <a:p>
            <a:pPr lvl="1"/>
            <a:r>
              <a:rPr lang="en-US" dirty="0" smtClean="0"/>
              <a:t>Java Web apps (WARs) / Servlets / JSPs + GWT</a:t>
            </a:r>
          </a:p>
          <a:p>
            <a:pPr lvl="1"/>
            <a:r>
              <a:rPr lang="en-US" dirty="0" smtClean="0"/>
              <a:t>Persistence with JPA and JDO in the </a:t>
            </a:r>
            <a:r>
              <a:rPr lang="en-US" dirty="0" err="1" smtClean="0"/>
              <a:t>datastore</a:t>
            </a:r>
            <a:endParaRPr lang="en-US" dirty="0" smtClean="0"/>
          </a:p>
          <a:p>
            <a:r>
              <a:rPr lang="en-US" dirty="0" smtClean="0"/>
              <a:t>Google App Engine for Python</a:t>
            </a:r>
          </a:p>
          <a:p>
            <a:pPr lvl="1"/>
            <a:r>
              <a:rPr lang="en-US" dirty="0" smtClean="0"/>
              <a:t>Python 2.5 in a sandbox + Django support</a:t>
            </a:r>
          </a:p>
          <a:p>
            <a:r>
              <a:rPr lang="en-US" dirty="0"/>
              <a:t>Google App Engine for </a:t>
            </a:r>
            <a:r>
              <a:rPr lang="en-US" dirty="0" smtClean="0"/>
              <a:t>PHP</a:t>
            </a:r>
          </a:p>
          <a:p>
            <a:pPr lvl="1"/>
            <a:r>
              <a:rPr lang="en-US" dirty="0" smtClean="0"/>
              <a:t>PHP 5.5 + Cloud SQL (managed MySQL)</a:t>
            </a:r>
            <a:endParaRPr lang="en-US" dirty="0"/>
          </a:p>
        </p:txBody>
      </p:sp>
      <p:sp>
        <p:nvSpPr>
          <p:cNvPr id="2" name="Title 1"/>
          <p:cNvSpPr>
            <a:spLocks noGrp="1"/>
          </p:cNvSpPr>
          <p:nvPr>
            <p:ph type="title"/>
          </p:nvPr>
        </p:nvSpPr>
        <p:spPr/>
        <p:txBody>
          <a:bodyPr/>
          <a:lstStyle/>
          <a:p>
            <a:r>
              <a:rPr lang="en-US" smtClean="0"/>
              <a:t>App Engine for Java &amp; Python</a:t>
            </a:r>
            <a:endParaRPr lang="en-US" dirty="0"/>
          </a:p>
        </p:txBody>
      </p:sp>
    </p:spTree>
    <p:extLst>
      <p:ext uri="{BB962C8B-B14F-4D97-AF65-F5344CB8AC3E}">
        <p14:creationId xmlns:p14="http://schemas.microsoft.com/office/powerpoint/2010/main" val="140918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446212" y="4800600"/>
            <a:ext cx="8938472" cy="820600"/>
          </a:xfrm>
        </p:spPr>
        <p:txBody>
          <a:bodyPr/>
          <a:lstStyle/>
          <a:p>
            <a:r>
              <a:rPr lang="en-US" dirty="0" smtClean="0"/>
              <a:t>Windows Azure</a:t>
            </a:r>
            <a:endParaRPr lang="en-US" dirty="0"/>
          </a:p>
        </p:txBody>
      </p:sp>
      <p:sp>
        <p:nvSpPr>
          <p:cNvPr id="3" name="Text Placeholder 2"/>
          <p:cNvSpPr>
            <a:spLocks noGrp="1"/>
          </p:cNvSpPr>
          <p:nvPr>
            <p:ph type="body" idx="1"/>
          </p:nvPr>
        </p:nvSpPr>
        <p:spPr>
          <a:xfrm>
            <a:off x="1446212" y="5678768"/>
            <a:ext cx="8938472" cy="688256"/>
          </a:xfrm>
        </p:spPr>
        <p:txBody>
          <a:bodyPr/>
          <a:lstStyle/>
          <a:p>
            <a:r>
              <a:rPr lang="en-US" dirty="0" smtClean="0"/>
              <a:t>Microsoft's Public Cloud Platform</a:t>
            </a:r>
            <a:endParaRPr lang="en-US" dirty="0"/>
          </a:p>
        </p:txBody>
      </p:sp>
      <p:pic>
        <p:nvPicPr>
          <p:cNvPr id="4" name="Picture 3"/>
          <p:cNvPicPr>
            <a:picLocks noChangeAspect="1"/>
          </p:cNvPicPr>
          <p:nvPr/>
        </p:nvPicPr>
        <p:blipFill>
          <a:blip r:embed="rId2"/>
          <a:stretch>
            <a:fillRect/>
          </a:stretch>
        </p:blipFill>
        <p:spPr>
          <a:xfrm>
            <a:off x="2224000" y="914400"/>
            <a:ext cx="7382896" cy="3682303"/>
          </a:xfrm>
          <a:prstGeom prst="rect">
            <a:avLst/>
          </a:prstGeom>
        </p:spPr>
      </p:pic>
    </p:spTree>
    <p:extLst>
      <p:ext uri="{BB962C8B-B14F-4D97-AF65-F5344CB8AC3E}">
        <p14:creationId xmlns:p14="http://schemas.microsoft.com/office/powerpoint/2010/main" val="2052675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44</a:t>
            </a:fld>
            <a:endParaRPr lang="en-US" dirty="0"/>
          </a:p>
        </p:txBody>
      </p:sp>
      <p:sp>
        <p:nvSpPr>
          <p:cNvPr id="3" name="Content Placeholder 2"/>
          <p:cNvSpPr>
            <a:spLocks noGrp="1"/>
          </p:cNvSpPr>
          <p:nvPr>
            <p:ph idx="1"/>
          </p:nvPr>
        </p:nvSpPr>
        <p:spPr/>
        <p:txBody>
          <a:bodyPr>
            <a:normAutofit/>
          </a:bodyPr>
          <a:lstStyle/>
          <a:p>
            <a:r>
              <a:rPr lang="en-US" dirty="0" smtClean="0"/>
              <a:t>Microsoft Windows Azure</a:t>
            </a:r>
          </a:p>
          <a:p>
            <a:pPr lvl="1"/>
            <a:r>
              <a:rPr lang="en-US" dirty="0" smtClean="0"/>
              <a:t>Fast-growing public cloud from Microsoft</a:t>
            </a:r>
          </a:p>
          <a:p>
            <a:pPr lvl="1"/>
            <a:r>
              <a:rPr lang="en-US" dirty="0" smtClean="0"/>
              <a:t>Provides rich PaaS platform</a:t>
            </a:r>
          </a:p>
          <a:p>
            <a:pPr lvl="2"/>
            <a:r>
              <a:rPr lang="en-US" dirty="0" smtClean="0"/>
              <a:t>Mainly for .NET developers</a:t>
            </a:r>
          </a:p>
          <a:p>
            <a:pPr lvl="2"/>
            <a:r>
              <a:rPr lang="en-US" dirty="0" smtClean="0"/>
              <a:t>Provides also Java, PHP, Python, and Node.js APIs</a:t>
            </a:r>
          </a:p>
          <a:p>
            <a:pPr lvl="2"/>
            <a:r>
              <a:rPr lang="en-US" dirty="0" smtClean="0"/>
              <a:t>Databases, storage, mobile back-ends, CDN, …</a:t>
            </a:r>
          </a:p>
          <a:p>
            <a:pPr lvl="1"/>
            <a:r>
              <a:rPr lang="en-US" dirty="0"/>
              <a:t>Provides IaaS cloud (Windows VMs)</a:t>
            </a:r>
          </a:p>
          <a:p>
            <a:pPr lvl="1"/>
            <a:r>
              <a:rPr lang="en-US" dirty="0" smtClean="0"/>
              <a:t>No free version, only 1 month trial (credit card required)</a:t>
            </a:r>
          </a:p>
        </p:txBody>
      </p:sp>
      <p:sp>
        <p:nvSpPr>
          <p:cNvPr id="2" name="Title 1"/>
          <p:cNvSpPr>
            <a:spLocks noGrp="1"/>
          </p:cNvSpPr>
          <p:nvPr>
            <p:ph type="title"/>
          </p:nvPr>
        </p:nvSpPr>
        <p:spPr/>
        <p:txBody>
          <a:bodyPr/>
          <a:lstStyle/>
          <a:p>
            <a:r>
              <a:rPr lang="en-US" smtClean="0"/>
              <a:t>Windows Azure</a:t>
            </a:r>
            <a:endParaRPr lang="en-US"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6206" y="1572933"/>
            <a:ext cx="2940319" cy="1377935"/>
          </a:xfrm>
          <a:prstGeom prst="roundRect">
            <a:avLst>
              <a:gd name="adj" fmla="val 467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831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45</a:t>
            </a:fld>
            <a:endParaRPr lang="en-US" dirty="0"/>
          </a:p>
        </p:txBody>
      </p:sp>
      <p:sp>
        <p:nvSpPr>
          <p:cNvPr id="3" name="Content Placeholder 2"/>
          <p:cNvSpPr>
            <a:spLocks noGrp="1"/>
          </p:cNvSpPr>
          <p:nvPr>
            <p:ph idx="1"/>
          </p:nvPr>
        </p:nvSpPr>
        <p:spPr/>
        <p:txBody>
          <a:bodyPr>
            <a:normAutofit/>
          </a:bodyPr>
          <a:lstStyle/>
          <a:p>
            <a:r>
              <a:rPr lang="en-US" dirty="0" smtClean="0"/>
              <a:t>Azure Compute – VMs in the Azure cloud</a:t>
            </a:r>
          </a:p>
          <a:p>
            <a:r>
              <a:rPr lang="en-US" dirty="0" smtClean="0"/>
              <a:t>Storage services</a:t>
            </a:r>
          </a:p>
          <a:p>
            <a:pPr lvl="1"/>
            <a:r>
              <a:rPr lang="en-US" dirty="0"/>
              <a:t>SQL Database – cloud version of SQL Server</a:t>
            </a:r>
          </a:p>
          <a:p>
            <a:pPr lvl="1"/>
            <a:r>
              <a:rPr lang="en-US" dirty="0" smtClean="0"/>
              <a:t>Azure </a:t>
            </a:r>
            <a:r>
              <a:rPr lang="en-US" dirty="0"/>
              <a:t>Table </a:t>
            </a:r>
            <a:r>
              <a:rPr lang="en-US" dirty="0" smtClean="0"/>
              <a:t>Storage (NoSQL database)</a:t>
            </a:r>
            <a:endParaRPr lang="en-US" dirty="0"/>
          </a:p>
          <a:p>
            <a:pPr lvl="1"/>
            <a:r>
              <a:rPr lang="en-US" dirty="0"/>
              <a:t>Azure Queue </a:t>
            </a:r>
            <a:r>
              <a:rPr lang="en-US" dirty="0" smtClean="0"/>
              <a:t>Storage – message queue services</a:t>
            </a:r>
            <a:endParaRPr lang="en-US" dirty="0"/>
          </a:p>
          <a:p>
            <a:pPr lvl="1"/>
            <a:r>
              <a:rPr lang="en-US" dirty="0"/>
              <a:t>Azure Blobs / </a:t>
            </a:r>
            <a:r>
              <a:rPr lang="en-US" dirty="0" smtClean="0"/>
              <a:t>Drives – blob </a:t>
            </a:r>
            <a:r>
              <a:rPr lang="en-US" dirty="0"/>
              <a:t>/ file </a:t>
            </a:r>
            <a:r>
              <a:rPr lang="en-US" dirty="0" smtClean="0"/>
              <a:t>storage, NTFS volumes</a:t>
            </a:r>
          </a:p>
          <a:p>
            <a:r>
              <a:rPr lang="en-US" dirty="0" smtClean="0"/>
              <a:t>Azure CDN – content delivery network</a:t>
            </a:r>
          </a:p>
          <a:p>
            <a:r>
              <a:rPr lang="en-US" dirty="0" smtClean="0"/>
              <a:t>Azure Caching – distributed, in-memory, application cache</a:t>
            </a:r>
          </a:p>
          <a:p>
            <a:endParaRPr lang="en-US" dirty="0"/>
          </a:p>
        </p:txBody>
      </p:sp>
      <p:sp>
        <p:nvSpPr>
          <p:cNvPr id="2" name="Title 1"/>
          <p:cNvSpPr>
            <a:spLocks noGrp="1"/>
          </p:cNvSpPr>
          <p:nvPr>
            <p:ph type="title"/>
          </p:nvPr>
        </p:nvSpPr>
        <p:spPr/>
        <p:txBody>
          <a:bodyPr/>
          <a:lstStyle/>
          <a:p>
            <a:r>
              <a:rPr lang="en-US" dirty="0" smtClean="0"/>
              <a:t>Windows Azure Services</a:t>
            </a:r>
            <a:endParaRPr lang="en-US" dirty="0"/>
          </a:p>
        </p:txBody>
      </p:sp>
      <p:pic>
        <p:nvPicPr>
          <p:cNvPr id="9" name="Picture 8" descr="http://blogs.msdn.com/cfs-file.ashx/__key/communityserver-blogs-components-weblogfiles/00-00-00-43-49-metablogapi/2746.WindowsAzureStorage_5F00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990012" y="2514600"/>
            <a:ext cx="2576513" cy="126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03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446212" y="4953000"/>
            <a:ext cx="8938472" cy="820600"/>
          </a:xfrm>
        </p:spPr>
        <p:txBody>
          <a:bodyPr/>
          <a:lstStyle/>
          <a:p>
            <a:r>
              <a:rPr lang="en-US" smtClean="0"/>
              <a:t>Heroku</a:t>
            </a:r>
            <a:endParaRPr lang="en-US" dirty="0"/>
          </a:p>
        </p:txBody>
      </p:sp>
      <p:sp>
        <p:nvSpPr>
          <p:cNvPr id="6" name="Subtitle 5"/>
          <p:cNvSpPr>
            <a:spLocks noGrp="1"/>
          </p:cNvSpPr>
          <p:nvPr>
            <p:ph type="subTitle" idx="1"/>
          </p:nvPr>
        </p:nvSpPr>
        <p:spPr>
          <a:xfrm>
            <a:off x="1446212" y="5754968"/>
            <a:ext cx="8938472" cy="688256"/>
          </a:xfrm>
        </p:spPr>
        <p:txBody>
          <a:bodyPr/>
          <a:lstStyle/>
          <a:p>
            <a:r>
              <a:rPr lang="en-US" smtClean="0"/>
              <a:t>Rich and Powerful Cloud Platform</a:t>
            </a:r>
            <a:endParaRPr lang="en-US" dirty="0"/>
          </a:p>
        </p:txBody>
      </p:sp>
      <p:pic>
        <p:nvPicPr>
          <p:cNvPr id="4" name="Picture 3"/>
          <p:cNvPicPr>
            <a:picLocks noChangeAspect="1"/>
          </p:cNvPicPr>
          <p:nvPr/>
        </p:nvPicPr>
        <p:blipFill>
          <a:blip r:embed="rId2"/>
          <a:stretch>
            <a:fillRect/>
          </a:stretch>
        </p:blipFill>
        <p:spPr>
          <a:xfrm>
            <a:off x="1316883" y="1518043"/>
            <a:ext cx="9197130" cy="3060246"/>
          </a:xfrm>
          <a:prstGeom prst="roundRect">
            <a:avLst>
              <a:gd name="adj" fmla="val 1950"/>
            </a:avLst>
          </a:prstGeom>
        </p:spPr>
      </p:pic>
    </p:spTree>
    <p:extLst>
      <p:ext uri="{BB962C8B-B14F-4D97-AF65-F5344CB8AC3E}">
        <p14:creationId xmlns:p14="http://schemas.microsoft.com/office/powerpoint/2010/main" val="35689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47</a:t>
            </a:fld>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Heroku</a:t>
            </a:r>
            <a:r>
              <a:rPr lang="en-US" dirty="0" smtClean="0"/>
              <a:t> is a leading public PaaS platform</a:t>
            </a:r>
          </a:p>
          <a:p>
            <a:pPr lvl="1"/>
            <a:r>
              <a:rPr lang="en-US" dirty="0" smtClean="0"/>
              <a:t>Supports very broad stack of technologies</a:t>
            </a:r>
          </a:p>
          <a:p>
            <a:pPr lvl="2"/>
            <a:r>
              <a:rPr lang="en-US" dirty="0" smtClean="0"/>
              <a:t>Everything except C# .NET (officially)</a:t>
            </a:r>
          </a:p>
          <a:p>
            <a:pPr lvl="1"/>
            <a:r>
              <a:rPr lang="en-US" dirty="0" smtClean="0"/>
              <a:t>Development stacks</a:t>
            </a:r>
          </a:p>
          <a:p>
            <a:pPr lvl="2"/>
            <a:r>
              <a:rPr lang="en-US" dirty="0" smtClean="0"/>
              <a:t>Java + Spring + Hibernate + PostgreSQL / MySQL / MongoDB + </a:t>
            </a:r>
            <a:r>
              <a:rPr lang="en-US" dirty="0" err="1" smtClean="0"/>
              <a:t>Memcache</a:t>
            </a:r>
            <a:r>
              <a:rPr lang="en-US" dirty="0" smtClean="0"/>
              <a:t> + Tomcat / Jetty</a:t>
            </a:r>
          </a:p>
          <a:p>
            <a:pPr lvl="2"/>
            <a:r>
              <a:rPr lang="en-US" dirty="0" smtClean="0"/>
              <a:t>Ruby + Rails + MongoDB / MySQL + </a:t>
            </a:r>
            <a:r>
              <a:rPr lang="en-US" dirty="0" err="1" smtClean="0"/>
              <a:t>Memcache</a:t>
            </a:r>
            <a:endParaRPr lang="en-US" dirty="0" smtClean="0"/>
          </a:p>
          <a:p>
            <a:pPr lvl="2"/>
            <a:r>
              <a:rPr lang="en-US" dirty="0" smtClean="0"/>
              <a:t>Python + Django + </a:t>
            </a:r>
            <a:r>
              <a:rPr lang="en-US" dirty="0" err="1" smtClean="0"/>
              <a:t>Memcache</a:t>
            </a:r>
            <a:r>
              <a:rPr lang="en-US" dirty="0" smtClean="0"/>
              <a:t> + PostgreSQL</a:t>
            </a:r>
          </a:p>
          <a:p>
            <a:pPr lvl="2"/>
            <a:r>
              <a:rPr lang="en-US" dirty="0" smtClean="0"/>
              <a:t>JavaScript + Node.js + Express + MySQL / MongoDB</a:t>
            </a:r>
          </a:p>
          <a:p>
            <a:pPr lvl="2"/>
            <a:r>
              <a:rPr lang="en-US" dirty="0" smtClean="0"/>
              <a:t>PHP + MySQL / MongoDB</a:t>
            </a:r>
            <a:endParaRPr lang="en-US" dirty="0"/>
          </a:p>
        </p:txBody>
      </p:sp>
      <p:sp>
        <p:nvSpPr>
          <p:cNvPr id="2" name="Title 1"/>
          <p:cNvSpPr>
            <a:spLocks noGrp="1"/>
          </p:cNvSpPr>
          <p:nvPr>
            <p:ph type="title"/>
          </p:nvPr>
        </p:nvSpPr>
        <p:spPr/>
        <p:txBody>
          <a:bodyPr/>
          <a:lstStyle/>
          <a:p>
            <a:r>
              <a:rPr lang="en-US" smtClean="0"/>
              <a:t>Heroku</a:t>
            </a:r>
            <a:endParaRPr lang="en-US" dirty="0"/>
          </a:p>
        </p:txBody>
      </p:sp>
    </p:spTree>
    <p:extLst>
      <p:ext uri="{BB962C8B-B14F-4D97-AF65-F5344CB8AC3E}">
        <p14:creationId xmlns:p14="http://schemas.microsoft.com/office/powerpoint/2010/main" val="102689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48</a:t>
            </a:fld>
            <a:endParaRPr lang="en-US" dirty="0"/>
          </a:p>
        </p:txBody>
      </p:sp>
      <p:sp>
        <p:nvSpPr>
          <p:cNvPr id="6" name="Content Placeholder 2"/>
          <p:cNvSpPr>
            <a:spLocks noGrp="1"/>
          </p:cNvSpPr>
          <p:nvPr>
            <p:ph idx="1"/>
          </p:nvPr>
        </p:nvSpPr>
        <p:spPr/>
        <p:txBody>
          <a:bodyPr>
            <a:normAutofit fontScale="92500" lnSpcReduction="20000"/>
          </a:bodyPr>
          <a:lstStyle/>
          <a:p>
            <a:r>
              <a:rPr lang="en-US" smtClean="0"/>
              <a:t>Routing</a:t>
            </a:r>
          </a:p>
          <a:p>
            <a:pPr lvl="1"/>
            <a:r>
              <a:rPr lang="en-US" smtClean="0"/>
              <a:t>HTTP load balancers</a:t>
            </a:r>
          </a:p>
          <a:p>
            <a:r>
              <a:rPr lang="en-US" smtClean="0"/>
              <a:t>Dynos – managed workers</a:t>
            </a:r>
          </a:p>
          <a:p>
            <a:pPr lvl="1"/>
            <a:r>
              <a:rPr lang="en-US" smtClean="0"/>
              <a:t>Web / Worker / Cron</a:t>
            </a:r>
          </a:p>
          <a:p>
            <a:r>
              <a:rPr lang="en-US" smtClean="0"/>
              <a:t>Back-ends systems</a:t>
            </a:r>
          </a:p>
          <a:p>
            <a:pPr lvl="1"/>
            <a:r>
              <a:rPr lang="en-US" smtClean="0"/>
              <a:t>DB: MySQL / PostgreSQL</a:t>
            </a:r>
          </a:p>
          <a:p>
            <a:pPr lvl="1"/>
            <a:r>
              <a:rPr lang="en-US" smtClean="0"/>
              <a:t>Add-ons: MongoDB, Redis</a:t>
            </a:r>
          </a:p>
          <a:p>
            <a:r>
              <a:rPr lang="en-US" smtClean="0"/>
              <a:t>Auto-scaling technology</a:t>
            </a:r>
          </a:p>
          <a:p>
            <a:r>
              <a:rPr lang="en-US" smtClean="0"/>
              <a:t>Logging and monitoring (Logplex)</a:t>
            </a:r>
          </a:p>
          <a:p>
            <a:r>
              <a:rPr lang="en-US" smtClean="0"/>
              <a:t>Git-based deployment</a:t>
            </a:r>
            <a:endParaRPr lang="en-US" dirty="0"/>
          </a:p>
        </p:txBody>
      </p:sp>
      <p:sp>
        <p:nvSpPr>
          <p:cNvPr id="2" name="Title 1"/>
          <p:cNvSpPr>
            <a:spLocks noGrp="1"/>
          </p:cNvSpPr>
          <p:nvPr>
            <p:ph type="title"/>
          </p:nvPr>
        </p:nvSpPr>
        <p:spPr/>
        <p:txBody>
          <a:bodyPr/>
          <a:lstStyle/>
          <a:p>
            <a:r>
              <a:rPr lang="en-US" smtClean="0"/>
              <a:t>The Heroku Platform</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212" y="1227928"/>
            <a:ext cx="3921058" cy="357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573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49</a:t>
            </a:fld>
            <a:endParaRPr lang="en-US" dirty="0"/>
          </a:p>
        </p:txBody>
      </p:sp>
      <p:sp>
        <p:nvSpPr>
          <p:cNvPr id="3" name="Content Placeholder 2"/>
          <p:cNvSpPr>
            <a:spLocks noGrp="1"/>
          </p:cNvSpPr>
          <p:nvPr>
            <p:ph idx="1"/>
          </p:nvPr>
        </p:nvSpPr>
        <p:spPr/>
        <p:txBody>
          <a:bodyPr/>
          <a:lstStyle/>
          <a:p>
            <a:r>
              <a:rPr lang="en-US" smtClean="0"/>
              <a:t>Large set of add-ons for developers</a:t>
            </a:r>
          </a:p>
          <a:p>
            <a:pPr lvl="1"/>
            <a:r>
              <a:rPr lang="en-US" smtClean="0"/>
              <a:t>Airbrake, Amazon RDS, Apigee for Facebook, Apigee for Twitter, Appoxy SimpleWorker, Blitz, Chargify, ClearDB MySQL, Cloudant (CouchDB + MapReduce), CloudMailin, Cron, Custom Domains, DbInsights, Deploy Hooks, DocRaptor, DynectSMB, Exceptional, Flying Sphinx, Heroku PG Backups, Heroku PostgreSQL, Heroku Scheduler, Heroku Shared PostgreSQL, Hoptoad, IndexTank, IronMQ</a:t>
            </a:r>
            <a:endParaRPr lang="en-US" dirty="0"/>
          </a:p>
        </p:txBody>
      </p:sp>
      <p:sp>
        <p:nvSpPr>
          <p:cNvPr id="2" name="Title 1"/>
          <p:cNvSpPr>
            <a:spLocks noGrp="1"/>
          </p:cNvSpPr>
          <p:nvPr>
            <p:ph type="title"/>
          </p:nvPr>
        </p:nvSpPr>
        <p:spPr/>
        <p:txBody>
          <a:bodyPr/>
          <a:lstStyle/>
          <a:p>
            <a:r>
              <a:rPr lang="en-US" smtClean="0"/>
              <a:t>Heroku Add-Ons</a:t>
            </a:r>
            <a:endParaRPr lang="en-US" dirty="0"/>
          </a:p>
        </p:txBody>
      </p:sp>
    </p:spTree>
    <p:extLst>
      <p:ext uri="{BB962C8B-B14F-4D97-AF65-F5344CB8AC3E}">
        <p14:creationId xmlns:p14="http://schemas.microsoft.com/office/powerpoint/2010/main" val="2273380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75000"/>
                  </a:schemeClr>
                </a:solidFill>
              </a:rPr>
              <a:t>Cloud </a:t>
            </a:r>
            <a:r>
              <a:rPr lang="en-US" dirty="0" smtClean="0"/>
              <a:t>≈ combine the computing power and resources of multiple hardware machines</a:t>
            </a:r>
          </a:p>
          <a:p>
            <a:pPr lvl="1"/>
            <a:r>
              <a:rPr lang="en-US" dirty="0" smtClean="0"/>
              <a:t>Share the cloud resources between multiple users and apps</a:t>
            </a:r>
          </a:p>
          <a:p>
            <a:pPr lvl="1"/>
            <a:r>
              <a:rPr lang="en-US" dirty="0" smtClean="0"/>
              <a:t>Goal: save costs, use resources more efficiently, better service</a:t>
            </a:r>
          </a:p>
          <a:p>
            <a:r>
              <a:rPr lang="en-US" dirty="0" smtClean="0">
                <a:solidFill>
                  <a:schemeClr val="tx2">
                    <a:lumMod val="75000"/>
                  </a:schemeClr>
                </a:solidFill>
              </a:rPr>
              <a:t>Cloud computing </a:t>
            </a:r>
            <a:r>
              <a:rPr lang="en-US" dirty="0" smtClean="0">
                <a:solidFill>
                  <a:schemeClr val="accent5">
                    <a:lumMod val="20000"/>
                    <a:lumOff val="80000"/>
                  </a:schemeClr>
                </a:solidFill>
              </a:rPr>
              <a:t>environment</a:t>
            </a:r>
          </a:p>
          <a:p>
            <a:pPr lvl="1"/>
            <a:r>
              <a:rPr lang="en-US" dirty="0" smtClean="0"/>
              <a:t>Suppose we have 20-30 powerful machines</a:t>
            </a:r>
          </a:p>
          <a:p>
            <a:pPr lvl="1"/>
            <a:r>
              <a:rPr lang="en-US" dirty="0" smtClean="0"/>
              <a:t>We can run 100-200 virtual machines (VMs)</a:t>
            </a:r>
          </a:p>
          <a:p>
            <a:pPr lvl="1"/>
            <a:r>
              <a:rPr lang="en-US" dirty="0" smtClean="0"/>
              <a:t>We can deploy hundreds applications</a:t>
            </a:r>
          </a:p>
          <a:p>
            <a:pPr lvl="1"/>
            <a:r>
              <a:rPr lang="en-US" dirty="0" smtClean="0"/>
              <a:t>We can serve millions of users</a:t>
            </a:r>
          </a:p>
        </p:txBody>
      </p:sp>
      <p:sp>
        <p:nvSpPr>
          <p:cNvPr id="2" name="Title 1"/>
          <p:cNvSpPr>
            <a:spLocks noGrp="1"/>
          </p:cNvSpPr>
          <p:nvPr>
            <p:ph type="title"/>
          </p:nvPr>
        </p:nvSpPr>
        <p:spPr/>
        <p:txBody>
          <a:bodyPr/>
          <a:lstStyle/>
          <a:p>
            <a:r>
              <a:rPr lang="en-US" dirty="0" smtClean="0"/>
              <a:t>What is Cloud Computing?</a:t>
            </a:r>
            <a:endParaRPr lang="en-US" dirty="0"/>
          </a:p>
        </p:txBody>
      </p:sp>
      <p:pic>
        <p:nvPicPr>
          <p:cNvPr id="5" name="Picture 6" descr="http://images3.wikia.nocookie.net/__cb20100114162807/playcrafter/images/9/94/Climbable_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2812" y="4648200"/>
            <a:ext cx="2971800" cy="1657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814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50</a:t>
            </a:fld>
            <a:endParaRPr lang="en-US" dirty="0"/>
          </a:p>
        </p:txBody>
      </p:sp>
      <p:sp>
        <p:nvSpPr>
          <p:cNvPr id="3" name="Content Placeholder 2"/>
          <p:cNvSpPr>
            <a:spLocks noGrp="1"/>
          </p:cNvSpPr>
          <p:nvPr>
            <p:ph idx="1"/>
          </p:nvPr>
        </p:nvSpPr>
        <p:spPr/>
        <p:txBody>
          <a:bodyPr/>
          <a:lstStyle/>
          <a:p>
            <a:r>
              <a:rPr lang="en-US" smtClean="0"/>
              <a:t>Large set of add-ons for developers</a:t>
            </a:r>
          </a:p>
          <a:p>
            <a:pPr lvl="1"/>
            <a:r>
              <a:rPr lang="en-US" smtClean="0"/>
              <a:t>IronWorker, JustOneDB, Loggly, Mailgun, Memcache, MongoHQ, MongoLab, Moonshado SMS, Neo4j, New Relic, Panda Stream, Progstr Logger, PubNub, Pusher, RabbitMQ, Ranger, Redis To Go, RESTful Metrics, RhoConnect, Searchify IndexTank, Sendgrid, SimpleGeo, SSL, Stackmob, StatsMix, StatsMix Heroku, Integration Tutorial, StillAlive, Tddium, Treasure Data Hadoop, Tronprint, Websolr, Xeround, Zencoder, Zerigo DNS, …</a:t>
            </a:r>
            <a:endParaRPr lang="en-US" dirty="0"/>
          </a:p>
        </p:txBody>
      </p:sp>
      <p:sp>
        <p:nvSpPr>
          <p:cNvPr id="2" name="Title 1"/>
          <p:cNvSpPr>
            <a:spLocks noGrp="1"/>
          </p:cNvSpPr>
          <p:nvPr>
            <p:ph type="title"/>
          </p:nvPr>
        </p:nvSpPr>
        <p:spPr/>
        <p:txBody>
          <a:bodyPr/>
          <a:lstStyle/>
          <a:p>
            <a:r>
              <a:rPr lang="en-US" smtClean="0"/>
              <a:t>Heroku Add-Ons (2)</a:t>
            </a:r>
            <a:endParaRPr lang="en-US" dirty="0"/>
          </a:p>
        </p:txBody>
      </p:sp>
    </p:spTree>
    <p:extLst>
      <p:ext uri="{BB962C8B-B14F-4D97-AF65-F5344CB8AC3E}">
        <p14:creationId xmlns:p14="http://schemas.microsoft.com/office/powerpoint/2010/main" val="2909460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51</a:t>
            </a:fld>
            <a:endParaRPr lang="en-US" dirty="0"/>
          </a:p>
        </p:txBody>
      </p:sp>
      <p:sp>
        <p:nvSpPr>
          <p:cNvPr id="3" name="Content Placeholder 2"/>
          <p:cNvSpPr>
            <a:spLocks noGrp="1"/>
          </p:cNvSpPr>
          <p:nvPr>
            <p:ph idx="1"/>
          </p:nvPr>
        </p:nvSpPr>
        <p:spPr/>
        <p:txBody>
          <a:bodyPr/>
          <a:lstStyle/>
          <a:p>
            <a:r>
              <a:rPr lang="en-US" dirty="0" err="1" smtClean="0"/>
              <a:t>Heroku</a:t>
            </a:r>
            <a:endParaRPr lang="en-US" dirty="0" smtClean="0"/>
          </a:p>
          <a:p>
            <a:pPr lvl="1"/>
            <a:r>
              <a:rPr lang="en-US" dirty="0" smtClean="0"/>
              <a:t>Runs millions of applications</a:t>
            </a:r>
          </a:p>
          <a:p>
            <a:pPr lvl="1"/>
            <a:r>
              <a:rPr lang="en-US" dirty="0" smtClean="0"/>
              <a:t>Owned by Salesforce.com</a:t>
            </a:r>
          </a:p>
          <a:p>
            <a:pPr lvl="1"/>
            <a:r>
              <a:rPr lang="en-US" dirty="0" smtClean="0"/>
              <a:t>Founded in 2007, fast growing and mature</a:t>
            </a:r>
          </a:p>
          <a:p>
            <a:r>
              <a:rPr lang="en-US" dirty="0" err="1" smtClean="0"/>
              <a:t>Heroku</a:t>
            </a:r>
            <a:r>
              <a:rPr lang="en-US" dirty="0" smtClean="0"/>
              <a:t> has a completely free limited version</a:t>
            </a:r>
          </a:p>
          <a:p>
            <a:pPr lvl="1"/>
            <a:r>
              <a:rPr lang="en-US" dirty="0" smtClean="0"/>
              <a:t>750 computing hours / month</a:t>
            </a:r>
          </a:p>
          <a:p>
            <a:pPr lvl="1"/>
            <a:r>
              <a:rPr lang="en-US" dirty="0" smtClean="0"/>
              <a:t>100 MB storage + 5 MB database</a:t>
            </a:r>
          </a:p>
          <a:p>
            <a:pPr lvl="1"/>
            <a:r>
              <a:rPr lang="en-US" dirty="0" smtClean="0"/>
              <a:t>Credit card not required</a:t>
            </a:r>
          </a:p>
          <a:p>
            <a:endParaRPr lang="en-US" dirty="0"/>
          </a:p>
        </p:txBody>
      </p:sp>
      <p:sp>
        <p:nvSpPr>
          <p:cNvPr id="2" name="Title 1"/>
          <p:cNvSpPr>
            <a:spLocks noGrp="1"/>
          </p:cNvSpPr>
          <p:nvPr>
            <p:ph type="title"/>
          </p:nvPr>
        </p:nvSpPr>
        <p:spPr/>
        <p:txBody>
          <a:bodyPr/>
          <a:lstStyle/>
          <a:p>
            <a:r>
              <a:rPr lang="en-US" smtClean="0"/>
              <a:t>More about Heroku</a:t>
            </a:r>
            <a:endParaRPr lang="en-US" dirty="0"/>
          </a:p>
        </p:txBody>
      </p:sp>
    </p:spTree>
    <p:extLst>
      <p:ext uri="{BB962C8B-B14F-4D97-AF65-F5344CB8AC3E}">
        <p14:creationId xmlns:p14="http://schemas.microsoft.com/office/powerpoint/2010/main" val="399920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59684" y="4876800"/>
            <a:ext cx="10111528" cy="820600"/>
          </a:xfrm>
        </p:spPr>
        <p:txBody>
          <a:bodyPr/>
          <a:lstStyle/>
          <a:p>
            <a:r>
              <a:rPr lang="en-US" noProof="1" smtClean="0"/>
              <a:t>AppHarbor </a:t>
            </a:r>
            <a:endParaRPr lang="en-US" noProof="1"/>
          </a:p>
        </p:txBody>
      </p:sp>
      <p:sp>
        <p:nvSpPr>
          <p:cNvPr id="6" name="Subtitle 5"/>
          <p:cNvSpPr>
            <a:spLocks noGrp="1"/>
          </p:cNvSpPr>
          <p:nvPr>
            <p:ph type="subTitle" idx="1"/>
          </p:nvPr>
        </p:nvSpPr>
        <p:spPr>
          <a:xfrm>
            <a:off x="859684" y="5754968"/>
            <a:ext cx="10111528" cy="719034"/>
          </a:xfrm>
        </p:spPr>
        <p:txBody>
          <a:bodyPr/>
          <a:lstStyle/>
          <a:p>
            <a:r>
              <a:rPr lang="en-US" dirty="0" smtClean="0"/>
              <a:t>The Leading Non-Microsoft .NET Clou</a:t>
            </a:r>
            <a:r>
              <a:rPr lang="en-US" dirty="0"/>
              <a:t>d</a:t>
            </a:r>
          </a:p>
        </p:txBody>
      </p:sp>
      <p:pic>
        <p:nvPicPr>
          <p:cNvPr id="20482" name="Picture 2" descr="http://support.mongohq.com/images/faqs/appharbor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194" y="2119669"/>
            <a:ext cx="4494618" cy="1602042"/>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2048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668078" y="1499320"/>
            <a:ext cx="4226934" cy="2842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55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53</a:t>
            </a:fld>
            <a:endParaRPr lang="en-US" dirty="0"/>
          </a:p>
        </p:txBody>
      </p:sp>
      <p:sp>
        <p:nvSpPr>
          <p:cNvPr id="3" name="Content Placeholder 2"/>
          <p:cNvSpPr>
            <a:spLocks noGrp="1"/>
          </p:cNvSpPr>
          <p:nvPr>
            <p:ph idx="1"/>
          </p:nvPr>
        </p:nvSpPr>
        <p:spPr/>
        <p:txBody>
          <a:bodyPr>
            <a:normAutofit lnSpcReduction="10000"/>
          </a:bodyPr>
          <a:lstStyle/>
          <a:p>
            <a:r>
              <a:rPr lang="en-US" dirty="0" err="1" smtClean="0"/>
              <a:t>AppHarbor</a:t>
            </a:r>
            <a:r>
              <a:rPr lang="en-US" dirty="0" smtClean="0"/>
              <a:t> – public cloud platform for .NET apps</a:t>
            </a:r>
          </a:p>
          <a:p>
            <a:pPr lvl="1"/>
            <a:r>
              <a:rPr lang="en-US" dirty="0" smtClean="0"/>
              <a:t>Supports a classical .NET development stack</a:t>
            </a:r>
          </a:p>
          <a:p>
            <a:pPr lvl="2"/>
            <a:r>
              <a:rPr lang="en-US" dirty="0" smtClean="0"/>
              <a:t>C#, .NET Framework, ASP.NET (Web Forms and MVC), WCF, WWF, Entity Framework, …</a:t>
            </a:r>
          </a:p>
          <a:p>
            <a:pPr lvl="1"/>
            <a:r>
              <a:rPr lang="en-US" dirty="0" smtClean="0"/>
              <a:t>Deployment through </a:t>
            </a:r>
            <a:r>
              <a:rPr lang="en-US" dirty="0" err="1" smtClean="0"/>
              <a:t>Git</a:t>
            </a:r>
            <a:r>
              <a:rPr lang="en-US" dirty="0" smtClean="0"/>
              <a:t> / SVN / TFS</a:t>
            </a:r>
          </a:p>
          <a:p>
            <a:pPr lvl="2"/>
            <a:r>
              <a:rPr lang="en-US" dirty="0" smtClean="0"/>
              <a:t>Automated build process (compile + unit tests)</a:t>
            </a:r>
          </a:p>
          <a:p>
            <a:pPr lvl="1"/>
            <a:r>
              <a:rPr lang="en-US" dirty="0" smtClean="0"/>
              <a:t>Build-in load balancing</a:t>
            </a:r>
          </a:p>
          <a:p>
            <a:pPr lvl="1"/>
            <a:r>
              <a:rPr lang="en-US" dirty="0" smtClean="0"/>
              <a:t>Built on top of Amazon AWS infrastructure</a:t>
            </a:r>
          </a:p>
          <a:p>
            <a:pPr lvl="1"/>
            <a:r>
              <a:rPr lang="en-US" dirty="0" smtClean="0"/>
              <a:t>Rich set of add-on services</a:t>
            </a:r>
            <a:endParaRPr lang="en-US" dirty="0"/>
          </a:p>
        </p:txBody>
      </p:sp>
      <p:sp>
        <p:nvSpPr>
          <p:cNvPr id="2" name="Title 1"/>
          <p:cNvSpPr>
            <a:spLocks noGrp="1"/>
          </p:cNvSpPr>
          <p:nvPr>
            <p:ph type="title"/>
          </p:nvPr>
        </p:nvSpPr>
        <p:spPr/>
        <p:txBody>
          <a:bodyPr/>
          <a:lstStyle/>
          <a:p>
            <a:r>
              <a:rPr lang="en-US" smtClean="0"/>
              <a:t>AppHarbor</a:t>
            </a:r>
            <a:endParaRPr lang="en-US" dirty="0"/>
          </a:p>
        </p:txBody>
      </p:sp>
    </p:spTree>
    <p:extLst>
      <p:ext uri="{BB962C8B-B14F-4D97-AF65-F5344CB8AC3E}">
        <p14:creationId xmlns:p14="http://schemas.microsoft.com/office/powerpoint/2010/main" val="3170354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54</a:t>
            </a:fld>
            <a:endParaRPr lang="en-US" dirty="0"/>
          </a:p>
        </p:txBody>
      </p:sp>
      <p:sp>
        <p:nvSpPr>
          <p:cNvPr id="3" name="Content Placeholder 2"/>
          <p:cNvSpPr>
            <a:spLocks noGrp="1"/>
          </p:cNvSpPr>
          <p:nvPr>
            <p:ph idx="1"/>
          </p:nvPr>
        </p:nvSpPr>
        <p:spPr/>
        <p:txBody>
          <a:bodyPr>
            <a:normAutofit fontScale="92500" lnSpcReduction="10000"/>
          </a:bodyPr>
          <a:lstStyle/>
          <a:p>
            <a:r>
              <a:rPr lang="en-US" smtClean="0"/>
              <a:t>Airbrake (error logging)</a:t>
            </a:r>
          </a:p>
          <a:p>
            <a:r>
              <a:rPr lang="en-US" smtClean="0"/>
              <a:t>Blitz (performance monitoring)</a:t>
            </a:r>
          </a:p>
          <a:p>
            <a:r>
              <a:rPr lang="en-US" smtClean="0"/>
              <a:t>CloudAMQP (RabbitMQ)</a:t>
            </a:r>
          </a:p>
          <a:p>
            <a:r>
              <a:rPr lang="en-US" smtClean="0"/>
              <a:t>Cloudant (CouchDB)</a:t>
            </a:r>
          </a:p>
          <a:p>
            <a:r>
              <a:rPr lang="en-US" smtClean="0"/>
              <a:t>CloudMailin (incoming email)</a:t>
            </a:r>
          </a:p>
          <a:p>
            <a:r>
              <a:rPr lang="en-US" smtClean="0"/>
              <a:t>Dedicated SQL Server</a:t>
            </a:r>
          </a:p>
          <a:p>
            <a:r>
              <a:rPr lang="en-US" smtClean="0"/>
              <a:t>JustOneDB (NoSLQ database)</a:t>
            </a:r>
          </a:p>
          <a:p>
            <a:r>
              <a:rPr lang="en-US" smtClean="0"/>
              <a:t>Logentries (log management)</a:t>
            </a:r>
          </a:p>
          <a:p>
            <a:r>
              <a:rPr lang="en-US" smtClean="0"/>
              <a:t>Mailgun (email send / receive)</a:t>
            </a:r>
            <a:endParaRPr lang="en-US" dirty="0"/>
          </a:p>
        </p:txBody>
      </p:sp>
      <p:sp>
        <p:nvSpPr>
          <p:cNvPr id="2" name="Title 1"/>
          <p:cNvSpPr>
            <a:spLocks noGrp="1"/>
          </p:cNvSpPr>
          <p:nvPr>
            <p:ph type="title"/>
          </p:nvPr>
        </p:nvSpPr>
        <p:spPr/>
        <p:txBody>
          <a:bodyPr/>
          <a:lstStyle/>
          <a:p>
            <a:r>
              <a:rPr lang="en-US" smtClean="0"/>
              <a:t>AppHarbor: Add-On Services</a:t>
            </a:r>
            <a:endParaRPr lang="en-US" dirty="0"/>
          </a:p>
        </p:txBody>
      </p:sp>
      <p:pic>
        <p:nvPicPr>
          <p:cNvPr id="21510" name="Picture 6" descr="http://cdn1.iconfinder.com/data/icons/bloggers-1-to-7-vol-PNG/512/add_she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2" y="1447800"/>
            <a:ext cx="21336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mixthenet.com/wp-content/uploads/2010/07/plugin-icon.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7928448" y="4173538"/>
            <a:ext cx="2133600" cy="19558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526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55</a:t>
            </a:fld>
            <a:endParaRPr lang="en-US" dirty="0"/>
          </a:p>
        </p:txBody>
      </p:sp>
      <p:sp>
        <p:nvSpPr>
          <p:cNvPr id="3" name="Content Placeholder 2"/>
          <p:cNvSpPr>
            <a:spLocks noGrp="1"/>
          </p:cNvSpPr>
          <p:nvPr>
            <p:ph idx="1"/>
          </p:nvPr>
        </p:nvSpPr>
        <p:spPr/>
        <p:txBody>
          <a:bodyPr>
            <a:normAutofit fontScale="92500" lnSpcReduction="10000"/>
          </a:bodyPr>
          <a:lstStyle/>
          <a:p>
            <a:r>
              <a:rPr lang="en-US" smtClean="0"/>
              <a:t>Memcacher (in-memory caching)</a:t>
            </a:r>
          </a:p>
          <a:p>
            <a:r>
              <a:rPr lang="en-US" smtClean="0"/>
              <a:t>MongoHQ (managed MongoDB)</a:t>
            </a:r>
          </a:p>
          <a:p>
            <a:r>
              <a:rPr lang="en-US" smtClean="0"/>
              <a:t>MongoLab (managed MongoDB)</a:t>
            </a:r>
          </a:p>
          <a:p>
            <a:r>
              <a:rPr lang="en-US" smtClean="0"/>
              <a:t>MySQL (shared MySQL DB)</a:t>
            </a:r>
          </a:p>
          <a:p>
            <a:r>
              <a:rPr lang="en-US" smtClean="0"/>
              <a:t>RavenHQ (NoSQL database)</a:t>
            </a:r>
          </a:p>
          <a:p>
            <a:r>
              <a:rPr lang="en-US" smtClean="0"/>
              <a:t>Redis To Go (key-value store)</a:t>
            </a:r>
          </a:p>
          <a:p>
            <a:r>
              <a:rPr lang="en-US" smtClean="0"/>
              <a:t>SendGrid (email delivery)</a:t>
            </a:r>
          </a:p>
          <a:p>
            <a:r>
              <a:rPr lang="en-US" smtClean="0"/>
              <a:t>StillAlive (app monitoring)</a:t>
            </a:r>
          </a:p>
          <a:p>
            <a:r>
              <a:rPr lang="en-US" smtClean="0"/>
              <a:t>Shared SQL Server (managed instance)</a:t>
            </a:r>
            <a:endParaRPr lang="en-US" dirty="0"/>
          </a:p>
        </p:txBody>
      </p:sp>
      <p:sp>
        <p:nvSpPr>
          <p:cNvPr id="2" name="Title 1"/>
          <p:cNvSpPr>
            <a:spLocks noGrp="1"/>
          </p:cNvSpPr>
          <p:nvPr>
            <p:ph type="title"/>
          </p:nvPr>
        </p:nvSpPr>
        <p:spPr/>
        <p:txBody>
          <a:bodyPr/>
          <a:lstStyle/>
          <a:p>
            <a:r>
              <a:rPr lang="en-US" smtClean="0"/>
              <a:t>AppHarbor: Add-On Services (2)</a:t>
            </a:r>
            <a:endParaRPr lang="en-US" dirty="0"/>
          </a:p>
        </p:txBody>
      </p:sp>
      <p:pic>
        <p:nvPicPr>
          <p:cNvPr id="22530" name="Picture 2" descr="http://icons.iconarchive.com/icons/deleket/button/256/Button-Add-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3812" y="401249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files.softicons.com/download/system-icons/purplesilver-icons-by-kidaubis/png/256/Network%20Servi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8612" y="1574098"/>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54884" y="4834376"/>
            <a:ext cx="10873528" cy="820600"/>
          </a:xfrm>
        </p:spPr>
        <p:txBody>
          <a:bodyPr/>
          <a:lstStyle/>
          <a:p>
            <a:r>
              <a:rPr lang="en-US" dirty="0" smtClean="0"/>
              <a:t>Choosing a Public Cloud</a:t>
            </a:r>
            <a:endParaRPr lang="en-US" dirty="0"/>
          </a:p>
        </p:txBody>
      </p:sp>
      <p:sp>
        <p:nvSpPr>
          <p:cNvPr id="6" name="Subtitle 5"/>
          <p:cNvSpPr>
            <a:spLocks noGrp="1"/>
          </p:cNvSpPr>
          <p:nvPr>
            <p:ph type="subTitle" idx="1"/>
          </p:nvPr>
        </p:nvSpPr>
        <p:spPr>
          <a:xfrm>
            <a:off x="554884" y="5636344"/>
            <a:ext cx="10873528" cy="688256"/>
          </a:xfrm>
        </p:spPr>
        <p:txBody>
          <a:bodyPr/>
          <a:lstStyle/>
          <a:p>
            <a:r>
              <a:rPr lang="en-US" smtClean="0"/>
              <a:t>Guidelines for Choosing a Public Cloud</a:t>
            </a:r>
            <a:endParaRPr lang="en-US" dirty="0"/>
          </a:p>
        </p:txBody>
      </p:sp>
      <p:pic>
        <p:nvPicPr>
          <p:cNvPr id="32770" name="Picture 2" descr="http://www.infogenra.com/wp-content/uploads/2011/10/Top-5-Best-Free-Cloud-Storage-Services-That-You-Need-And-Are-Usefu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379984"/>
            <a:ext cx="2895600" cy="15250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884612" y="2165148"/>
            <a:ext cx="4419600" cy="2178252"/>
            <a:chOff x="4648200" y="4541282"/>
            <a:chExt cx="3962400" cy="1873452"/>
          </a:xfrm>
        </p:grpSpPr>
        <p:pic>
          <p:nvPicPr>
            <p:cNvPr id="10" name="Picture 2" descr="http://static.allbackgrounds.com/bg/cloud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48200" y="4541282"/>
              <a:ext cx="3962400" cy="1873452"/>
            </a:xfrm>
            <a:prstGeom prst="roundRect">
              <a:avLst>
                <a:gd name="adj" fmla="val 2722"/>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rot="21433940">
              <a:off x="4989327" y="4624633"/>
              <a:ext cx="2691950" cy="830997"/>
            </a:xfrm>
            <a:prstGeom prst="rect">
              <a:avLst/>
            </a:prstGeom>
            <a:noFill/>
          </p:spPr>
          <p:txBody>
            <a:bodyPr wrap="square" rtlCol="0">
              <a:spAutoFit/>
            </a:bodyPr>
            <a:lstStyle/>
            <a:p>
              <a:pPr algn="ctr" defTabSz="914400">
                <a:defRPr/>
              </a:pPr>
              <a:r>
                <a:rPr lang="en-US" sz="4800" b="1" kern="0" dirty="0">
                  <a:ln w="18000">
                    <a:solidFill>
                      <a:srgbClr val="CC4757">
                        <a:lumMod val="20000"/>
                        <a:lumOff val="80000"/>
                      </a:srgbClr>
                    </a:solidFill>
                    <a:prstDash val="solid"/>
                    <a:miter lim="800000"/>
                  </a:ln>
                  <a:noFill/>
                  <a:effectLst>
                    <a:outerShdw blurRad="38100" dir="3600000" sx="102000" sy="102000" algn="tl">
                      <a:sysClr val="windowText" lastClr="000000">
                        <a:alpha val="50000"/>
                      </a:sysClr>
                    </a:outerShdw>
                  </a:effectLst>
                  <a:latin typeface="Berlin Sans FB Demi" pitchFamily="34" charset="0"/>
                </a:rPr>
                <a:t>Public</a:t>
              </a:r>
            </a:p>
          </p:txBody>
        </p:sp>
        <p:sp>
          <p:nvSpPr>
            <p:cNvPr id="12" name="Rectangle 11"/>
            <p:cNvSpPr/>
            <p:nvPr/>
          </p:nvSpPr>
          <p:spPr>
            <a:xfrm rot="21088036">
              <a:off x="6269808" y="5189812"/>
              <a:ext cx="2133600" cy="830997"/>
            </a:xfrm>
            <a:prstGeom prst="rect">
              <a:avLst/>
            </a:prstGeom>
          </p:spPr>
          <p:txBody>
            <a:bodyPr wrap="square">
              <a:spAutoFit/>
            </a:bodyPr>
            <a:lstStyle/>
            <a:p>
              <a:pPr algn="ctr" defTabSz="914400">
                <a:defRPr/>
              </a:pPr>
              <a:r>
                <a:rPr lang="en-US" sz="4800" b="1" kern="0" dirty="0">
                  <a:ln w="18000">
                    <a:solidFill>
                      <a:srgbClr val="CC4757">
                        <a:lumMod val="20000"/>
                        <a:lumOff val="80000"/>
                      </a:srgbClr>
                    </a:solidFill>
                    <a:prstDash val="solid"/>
                    <a:miter lim="800000"/>
                  </a:ln>
                  <a:noFill/>
                  <a:effectLst>
                    <a:outerShdw blurRad="38100" dir="3600000" sx="102000" sy="102000" algn="tl">
                      <a:prstClr val="black">
                        <a:alpha val="50000"/>
                      </a:prstClr>
                    </a:outerShdw>
                  </a:effectLst>
                  <a:latin typeface="Berlin Sans FB Demi" pitchFamily="34" charset="0"/>
                </a:rPr>
                <a:t>Clouds</a:t>
              </a:r>
            </a:p>
          </p:txBody>
        </p:sp>
      </p:grpSp>
    </p:spTree>
    <p:extLst>
      <p:ext uri="{BB962C8B-B14F-4D97-AF65-F5344CB8AC3E}">
        <p14:creationId xmlns:p14="http://schemas.microsoft.com/office/powerpoint/2010/main" val="1984666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566525" y="6524625"/>
            <a:ext cx="428625" cy="196850"/>
          </a:xfrm>
        </p:spPr>
        <p:txBody>
          <a:bodyPr/>
          <a:lstStyle/>
          <a:p>
            <a:fld id="{58452FF4-89E3-4D1B-9927-2DBDC00E58D7}" type="slidenum">
              <a:rPr lang="en-US" smtClean="0"/>
              <a:pPr/>
              <a:t>57</a:t>
            </a:fld>
            <a:endParaRPr lang="en-US" dirty="0"/>
          </a:p>
        </p:txBody>
      </p:sp>
      <p:sp>
        <p:nvSpPr>
          <p:cNvPr id="3" name="Content Placeholder 2"/>
          <p:cNvSpPr>
            <a:spLocks noGrp="1"/>
          </p:cNvSpPr>
          <p:nvPr>
            <p:ph idx="1"/>
          </p:nvPr>
        </p:nvSpPr>
        <p:spPr/>
        <p:txBody>
          <a:bodyPr>
            <a:normAutofit/>
          </a:bodyPr>
          <a:lstStyle/>
          <a:p>
            <a:r>
              <a:rPr lang="en-US" dirty="0" smtClean="0"/>
              <a:t>How to choose a public cloud for your app?</a:t>
            </a:r>
          </a:p>
          <a:p>
            <a:pPr lvl="1"/>
            <a:r>
              <a:rPr lang="en-US" dirty="0">
                <a:sym typeface="Wingdings" pitchFamily="2" charset="2"/>
              </a:rPr>
              <a:t>.NET  Azure / </a:t>
            </a:r>
            <a:r>
              <a:rPr lang="en-US" dirty="0" smtClean="0">
                <a:sym typeface="Wingdings" pitchFamily="2" charset="2"/>
              </a:rPr>
              <a:t>Amazon / </a:t>
            </a:r>
            <a:r>
              <a:rPr lang="en-US" dirty="0" err="1" smtClean="0">
                <a:sym typeface="Wingdings" pitchFamily="2" charset="2"/>
              </a:rPr>
              <a:t>AppHarbor</a:t>
            </a:r>
            <a:endParaRPr lang="en-US" dirty="0">
              <a:sym typeface="Wingdings" pitchFamily="2" charset="2"/>
            </a:endParaRPr>
          </a:p>
          <a:p>
            <a:pPr lvl="1"/>
            <a:r>
              <a:rPr lang="en-US" dirty="0">
                <a:sym typeface="Wingdings" pitchFamily="2" charset="2"/>
              </a:rPr>
              <a:t>Java  Google App Engine / </a:t>
            </a:r>
            <a:r>
              <a:rPr lang="en-US" dirty="0" err="1">
                <a:sym typeface="Wingdings" pitchFamily="2" charset="2"/>
              </a:rPr>
              <a:t>Heroku</a:t>
            </a:r>
            <a:r>
              <a:rPr lang="en-US" dirty="0">
                <a:sym typeface="Wingdings" pitchFamily="2" charset="2"/>
              </a:rPr>
              <a:t> / </a:t>
            </a:r>
            <a:r>
              <a:rPr lang="en-US" dirty="0" smtClean="0">
                <a:sym typeface="Wingdings" pitchFamily="2" charset="2"/>
              </a:rPr>
              <a:t>Oracle </a:t>
            </a:r>
            <a:r>
              <a:rPr lang="en-US" dirty="0">
                <a:sym typeface="Wingdings" pitchFamily="2" charset="2"/>
              </a:rPr>
              <a:t>Public Cloud </a:t>
            </a:r>
            <a:r>
              <a:rPr lang="en-US" dirty="0" smtClean="0">
                <a:sym typeface="Wingdings" pitchFamily="2" charset="2"/>
              </a:rPr>
              <a:t>/ other</a:t>
            </a:r>
          </a:p>
          <a:p>
            <a:pPr lvl="1"/>
            <a:r>
              <a:rPr lang="en-US" dirty="0" smtClean="0"/>
              <a:t>PHP </a:t>
            </a:r>
            <a:r>
              <a:rPr lang="en-US" dirty="0" smtClean="0">
                <a:sym typeface="Wingdings" pitchFamily="2" charset="2"/>
              </a:rPr>
              <a:t> App Fog / </a:t>
            </a:r>
            <a:r>
              <a:rPr lang="en-US" dirty="0" err="1" smtClean="0">
                <a:sym typeface="Wingdings" pitchFamily="2" charset="2"/>
              </a:rPr>
              <a:t>Engineyard</a:t>
            </a:r>
            <a:r>
              <a:rPr lang="en-US" dirty="0" smtClean="0">
                <a:sym typeface="Wingdings" pitchFamily="2" charset="2"/>
              </a:rPr>
              <a:t> / </a:t>
            </a:r>
            <a:r>
              <a:rPr lang="en-US" dirty="0" err="1" smtClean="0">
                <a:sym typeface="Wingdings" pitchFamily="2" charset="2"/>
              </a:rPr>
              <a:t>Heroku</a:t>
            </a:r>
            <a:r>
              <a:rPr lang="en-US" dirty="0" smtClean="0">
                <a:sym typeface="Wingdings" pitchFamily="2" charset="2"/>
              </a:rPr>
              <a:t> / App Engine / other</a:t>
            </a:r>
          </a:p>
          <a:p>
            <a:pPr lvl="1"/>
            <a:r>
              <a:rPr lang="en-US" dirty="0" smtClean="0">
                <a:sym typeface="Wingdings" pitchFamily="2" charset="2"/>
              </a:rPr>
              <a:t>Ruby  </a:t>
            </a:r>
            <a:r>
              <a:rPr lang="en-US" dirty="0" err="1" smtClean="0">
                <a:sym typeface="Wingdings" pitchFamily="2" charset="2"/>
              </a:rPr>
              <a:t>Heroku</a:t>
            </a:r>
            <a:r>
              <a:rPr lang="en-US" dirty="0" smtClean="0">
                <a:sym typeface="Wingdings" pitchFamily="2" charset="2"/>
              </a:rPr>
              <a:t> </a:t>
            </a:r>
            <a:r>
              <a:rPr lang="en-US" dirty="0">
                <a:sym typeface="Wingdings" pitchFamily="2" charset="2"/>
              </a:rPr>
              <a:t>/ </a:t>
            </a:r>
            <a:r>
              <a:rPr lang="en-US" dirty="0" err="1">
                <a:sym typeface="Wingdings" pitchFamily="2" charset="2"/>
              </a:rPr>
              <a:t>Engineyard</a:t>
            </a:r>
            <a:r>
              <a:rPr lang="en-US" dirty="0">
                <a:sym typeface="Wingdings" pitchFamily="2" charset="2"/>
              </a:rPr>
              <a:t> / </a:t>
            </a:r>
            <a:r>
              <a:rPr lang="en-US" dirty="0" err="1">
                <a:sym typeface="Wingdings" pitchFamily="2" charset="2"/>
              </a:rPr>
              <a:t>OpenShift</a:t>
            </a:r>
            <a:endParaRPr lang="en-US" dirty="0" smtClean="0">
              <a:sym typeface="Wingdings" pitchFamily="2" charset="2"/>
            </a:endParaRPr>
          </a:p>
          <a:p>
            <a:pPr lvl="1"/>
            <a:r>
              <a:rPr lang="en-US" dirty="0" smtClean="0">
                <a:sym typeface="Wingdings" pitchFamily="2" charset="2"/>
              </a:rPr>
              <a:t>Python  App Engine / </a:t>
            </a:r>
            <a:r>
              <a:rPr lang="en-US" dirty="0" err="1" smtClean="0">
                <a:sym typeface="Wingdings" pitchFamily="2" charset="2"/>
              </a:rPr>
              <a:t>Heroku</a:t>
            </a:r>
            <a:r>
              <a:rPr lang="en-US" dirty="0" smtClean="0">
                <a:sym typeface="Wingdings" pitchFamily="2" charset="2"/>
              </a:rPr>
              <a:t> / </a:t>
            </a:r>
            <a:r>
              <a:rPr lang="en-US" dirty="0" err="1" smtClean="0">
                <a:sym typeface="Wingdings" pitchFamily="2" charset="2"/>
              </a:rPr>
              <a:t>OpenShift</a:t>
            </a:r>
            <a:endParaRPr lang="en-US" dirty="0" smtClean="0">
              <a:sym typeface="Wingdings" pitchFamily="2" charset="2"/>
            </a:endParaRPr>
          </a:p>
          <a:p>
            <a:r>
              <a:rPr lang="en-US" dirty="0" smtClean="0">
                <a:sym typeface="Wingdings" pitchFamily="2" charset="2"/>
              </a:rPr>
              <a:t>Always consider using IaaS clouds</a:t>
            </a:r>
          </a:p>
          <a:p>
            <a:pPr lvl="1"/>
            <a:r>
              <a:rPr lang="en-US" dirty="0" smtClean="0">
                <a:sym typeface="Wingdings" pitchFamily="2" charset="2"/>
              </a:rPr>
              <a:t>And build your own platform on top of them</a:t>
            </a:r>
            <a:endParaRPr lang="en-US" dirty="0"/>
          </a:p>
        </p:txBody>
      </p:sp>
      <p:sp>
        <p:nvSpPr>
          <p:cNvPr id="2" name="Title 1"/>
          <p:cNvSpPr>
            <a:spLocks noGrp="1"/>
          </p:cNvSpPr>
          <p:nvPr>
            <p:ph type="title"/>
          </p:nvPr>
        </p:nvSpPr>
        <p:spPr/>
        <p:txBody>
          <a:bodyPr/>
          <a:lstStyle/>
          <a:p>
            <a:r>
              <a:rPr lang="en-US" smtClean="0"/>
              <a:t>Choosing a Public Cloud</a:t>
            </a:r>
            <a:endParaRPr lang="en-US" dirty="0"/>
          </a:p>
        </p:txBody>
      </p:sp>
    </p:spTree>
    <p:extLst>
      <p:ext uri="{BB962C8B-B14F-4D97-AF65-F5344CB8AC3E}">
        <p14:creationId xmlns:p14="http://schemas.microsoft.com/office/powerpoint/2010/main" val="88898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xtLst>
            <a:ext uri="{909E8E84-426E-40DD-AFC4-6F175D3DCCD1}">
              <a14:hiddenFill xmlns:a14="http://schemas.microsoft.com/office/drawing/2010/main">
                <a:solidFill>
                  <a:srgbClr val="FFFFFF"/>
                </a:solidFill>
              </a14:hiddenFill>
            </a:ext>
          </a:extLst>
        </p:spPr>
      </p:pic>
      <p:pic>
        <p:nvPicPr>
          <p:cNvPr id="5" name="Picture 4">
            <a:hlinkClick r:id="rId5"/>
          </p:cNvPr>
          <p:cNvPicPr>
            <a:picLocks noChangeAspect="1"/>
          </p:cNvPicPr>
          <p:nvPr/>
        </p:nvPicPr>
        <p:blipFill>
          <a:blip r:embed="rId6"/>
          <a:stretch>
            <a:fillRect/>
          </a:stretch>
        </p:blipFill>
        <p:spPr>
          <a:xfrm>
            <a:off x="455612" y="1424940"/>
            <a:ext cx="1710402" cy="784860"/>
          </a:xfrm>
          <a:prstGeom prst="roundRect">
            <a:avLst>
              <a:gd name="adj" fmla="val 3159"/>
            </a:avLst>
          </a:prstGeom>
        </p:spPr>
      </p:pic>
      <p:pic>
        <p:nvPicPr>
          <p:cNvPr id="6" name="Picture 5">
            <a:hlinkClick r:id="rId7"/>
          </p:cNvPr>
          <p:cNvPicPr>
            <a:picLocks noChangeAspect="1"/>
          </p:cNvPicPr>
          <p:nvPr/>
        </p:nvPicPr>
        <p:blipFill>
          <a:blip r:embed="rId8"/>
          <a:stretch>
            <a:fillRect/>
          </a:stretch>
        </p:blipFill>
        <p:spPr>
          <a:xfrm>
            <a:off x="2392052" y="1424940"/>
            <a:ext cx="2372207" cy="784654"/>
          </a:xfrm>
          <a:prstGeom prst="roundRect">
            <a:avLst>
              <a:gd name="adj" fmla="val 3159"/>
            </a:avLst>
          </a:prstGeom>
        </p:spPr>
      </p:pic>
      <p:pic>
        <p:nvPicPr>
          <p:cNvPr id="7" name="Picture 6">
            <a:hlinkClick r:id="rId9"/>
          </p:cNvPr>
          <p:cNvPicPr>
            <a:picLocks noChangeAspect="1"/>
          </p:cNvPicPr>
          <p:nvPr/>
        </p:nvPicPr>
        <p:blipFill>
          <a:blip r:embed="rId10"/>
          <a:stretch>
            <a:fillRect/>
          </a:stretch>
        </p:blipFill>
        <p:spPr>
          <a:xfrm>
            <a:off x="9689561" y="1424940"/>
            <a:ext cx="1991815" cy="784654"/>
          </a:xfrm>
          <a:prstGeom prst="roundRect">
            <a:avLst>
              <a:gd name="adj" fmla="val 3159"/>
            </a:avLst>
          </a:prstGeom>
        </p:spPr>
      </p:pic>
      <p:pic>
        <p:nvPicPr>
          <p:cNvPr id="8" name="Picture 7">
            <a:hlinkClick r:id="rId11"/>
          </p:cNvPr>
          <p:cNvPicPr>
            <a:picLocks noChangeAspect="1"/>
          </p:cNvPicPr>
          <p:nvPr/>
        </p:nvPicPr>
        <p:blipFill>
          <a:blip r:embed="rId12"/>
          <a:stretch>
            <a:fillRect/>
          </a:stretch>
        </p:blipFill>
        <p:spPr>
          <a:xfrm>
            <a:off x="7420064" y="1424940"/>
            <a:ext cx="2043459" cy="784654"/>
          </a:xfrm>
          <a:prstGeom prst="roundRect">
            <a:avLst>
              <a:gd name="adj" fmla="val 3159"/>
            </a:avLst>
          </a:prstGeom>
        </p:spPr>
      </p:pic>
      <p:pic>
        <p:nvPicPr>
          <p:cNvPr id="9" name="Picture 8">
            <a:hlinkClick r:id="rId13"/>
          </p:cNvPr>
          <p:cNvPicPr>
            <a:picLocks noChangeAspect="1"/>
          </p:cNvPicPr>
          <p:nvPr/>
        </p:nvPicPr>
        <p:blipFill>
          <a:blip r:embed="rId14"/>
          <a:stretch>
            <a:fillRect/>
          </a:stretch>
        </p:blipFill>
        <p:spPr>
          <a:xfrm>
            <a:off x="493938" y="5463746"/>
            <a:ext cx="3096656" cy="784654"/>
          </a:xfrm>
          <a:prstGeom prst="roundRect">
            <a:avLst>
              <a:gd name="adj" fmla="val 3159"/>
            </a:avLst>
          </a:prstGeom>
        </p:spPr>
      </p:pic>
      <p:pic>
        <p:nvPicPr>
          <p:cNvPr id="10" name="Picture 9">
            <a:hlinkClick r:id="rId15"/>
          </p:cNvPr>
          <p:cNvPicPr>
            <a:picLocks noChangeAspect="1"/>
          </p:cNvPicPr>
          <p:nvPr/>
        </p:nvPicPr>
        <p:blipFill>
          <a:blip r:embed="rId16"/>
          <a:stretch>
            <a:fillRect/>
          </a:stretch>
        </p:blipFill>
        <p:spPr>
          <a:xfrm>
            <a:off x="3985011" y="5570496"/>
            <a:ext cx="2947601" cy="568632"/>
          </a:xfrm>
          <a:prstGeom prst="roundRect">
            <a:avLst>
              <a:gd name="adj" fmla="val 3159"/>
            </a:avLst>
          </a:prstGeom>
        </p:spPr>
      </p:pic>
      <p:sp>
        <p:nvSpPr>
          <p:cNvPr id="11" name="Title 10"/>
          <p:cNvSpPr>
            <a:spLocks noGrp="1"/>
          </p:cNvSpPr>
          <p:nvPr>
            <p:ph type="title"/>
          </p:nvPr>
        </p:nvSpPr>
        <p:spPr/>
        <p:txBody>
          <a:bodyPr>
            <a:normAutofit/>
          </a:bodyPr>
          <a:lstStyle/>
          <a:p>
            <a:r>
              <a:rPr lang="en-US" dirty="0"/>
              <a:t>Cloud </a:t>
            </a:r>
            <a:r>
              <a:rPr lang="en-US" dirty="0" smtClean="0"/>
              <a:t>Technologies and </a:t>
            </a:r>
            <a:r>
              <a:rPr lang="en-US" dirty="0"/>
              <a:t>Cloud Platforms</a:t>
            </a:r>
          </a:p>
        </p:txBody>
      </p:sp>
      <p:pic>
        <p:nvPicPr>
          <p:cNvPr id="12" name="Picture 11"/>
          <p:cNvPicPr>
            <a:picLocks noChangeAspect="1"/>
          </p:cNvPicPr>
          <p:nvPr/>
        </p:nvPicPr>
        <p:blipFill>
          <a:blip r:embed="rId17"/>
          <a:stretch>
            <a:fillRect/>
          </a:stretch>
        </p:blipFill>
        <p:spPr>
          <a:xfrm>
            <a:off x="7309535" y="5463746"/>
            <a:ext cx="1451877" cy="784654"/>
          </a:xfrm>
          <a:prstGeom prst="roundRect">
            <a:avLst>
              <a:gd name="adj" fmla="val 2953"/>
            </a:avLst>
          </a:prstGeom>
        </p:spPr>
      </p:pic>
      <p:pic>
        <p:nvPicPr>
          <p:cNvPr id="13" name="Picture 12"/>
          <p:cNvPicPr>
            <a:picLocks noChangeAspect="1"/>
          </p:cNvPicPr>
          <p:nvPr/>
        </p:nvPicPr>
        <p:blipFill>
          <a:blip r:embed="rId18"/>
          <a:stretch>
            <a:fillRect/>
          </a:stretch>
        </p:blipFill>
        <p:spPr>
          <a:xfrm>
            <a:off x="9159214" y="5461225"/>
            <a:ext cx="2551399" cy="787175"/>
          </a:xfrm>
          <a:prstGeom prst="roundRect">
            <a:avLst>
              <a:gd name="adj" fmla="val 2953"/>
            </a:avLst>
          </a:prstGeom>
        </p:spPr>
      </p:pic>
      <p:sp>
        <p:nvSpPr>
          <p:cNvPr id="3" name="Text Placeholder 2"/>
          <p:cNvSpPr>
            <a:spLocks noGrp="1"/>
          </p:cNvSpPr>
          <p:nvPr>
            <p:ph type="body" sz="quarter" idx="10"/>
          </p:nvPr>
        </p:nvSpPr>
        <p:spPr>
          <a:xfrm>
            <a:off x="1529384" y="6400802"/>
            <a:ext cx="10482604" cy="796491"/>
          </a:xfrm>
        </p:spPr>
        <p:txBody>
          <a:bodyPr/>
          <a:lstStyle/>
          <a:p>
            <a:r>
              <a:rPr lang="en-US" dirty="0">
                <a:hlinkClick r:id="rId19"/>
              </a:rPr>
              <a:t>https://softuni.bg/courses/web-services-and-cloud/</a:t>
            </a:r>
            <a:endParaRPr lang="en-US" dirty="0"/>
          </a:p>
          <a:p>
            <a:endParaRPr lang="en-US" dirty="0"/>
          </a:p>
        </p:txBody>
      </p:sp>
    </p:spTree>
    <p:extLst>
      <p:ext uri="{BB962C8B-B14F-4D97-AF65-F5344CB8AC3E}">
        <p14:creationId xmlns:p14="http://schemas.microsoft.com/office/powerpoint/2010/main" val="3869546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59</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smtClean="0"/>
              <a:t>"</a:t>
            </a:r>
            <a:r>
              <a:rPr lang="en-US" sz="2000" dirty="0" smtClean="0">
                <a:hlinkClick r:id="rId5"/>
              </a:rPr>
              <a:t>Web Services and Cloud</a:t>
            </a:r>
            <a:r>
              <a:rPr lang="en-US" sz="2000" dirty="0" smtClean="0"/>
              <a:t>" </a:t>
            </a:r>
            <a:r>
              <a:rPr lang="en-US" sz="2000" dirty="0"/>
              <a:t>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3" name="Content Placeholder 2"/>
          <p:cNvSpPr>
            <a:spLocks noGrp="1"/>
          </p:cNvSpPr>
          <p:nvPr>
            <p:ph idx="1"/>
          </p:nvPr>
        </p:nvSpPr>
        <p:spPr/>
        <p:txBody>
          <a:bodyPr>
            <a:normAutofit/>
          </a:bodyPr>
          <a:lstStyle/>
          <a:p>
            <a:r>
              <a:rPr lang="en-US" dirty="0" smtClean="0"/>
              <a:t>In the cloud everyone consumes a portion of the </a:t>
            </a:r>
            <a:r>
              <a:rPr lang="en-US" dirty="0" smtClean="0">
                <a:solidFill>
                  <a:schemeClr val="tx2">
                    <a:lumMod val="75000"/>
                  </a:schemeClr>
                </a:solidFill>
              </a:rPr>
              <a:t>shared computing resources</a:t>
            </a:r>
          </a:p>
          <a:p>
            <a:pPr lvl="1"/>
            <a:r>
              <a:rPr lang="en-US" dirty="0" smtClean="0"/>
              <a:t>CPU, memory, storage, IO, networking, etc.</a:t>
            </a:r>
          </a:p>
          <a:p>
            <a:r>
              <a:rPr lang="en-US" dirty="0" smtClean="0"/>
              <a:t>If you business is small, you consume less</a:t>
            </a:r>
          </a:p>
          <a:p>
            <a:pPr lvl="1"/>
            <a:r>
              <a:rPr lang="en-US" dirty="0" smtClean="0"/>
              <a:t>If your business is growing, you consume more cloud resources</a:t>
            </a:r>
          </a:p>
          <a:p>
            <a:r>
              <a:rPr lang="en-US" dirty="0" smtClean="0"/>
              <a:t>Pay as you go</a:t>
            </a:r>
          </a:p>
          <a:p>
            <a:pPr lvl="1"/>
            <a:r>
              <a:rPr lang="en-US" dirty="0" smtClean="0"/>
              <a:t>Start for free, pay when you</a:t>
            </a:r>
            <a:br>
              <a:rPr lang="en-US" dirty="0" smtClean="0"/>
            </a:br>
            <a:r>
              <a:rPr lang="en-US" dirty="0" smtClean="0"/>
              <a:t>grow and need more resources</a:t>
            </a:r>
            <a:endParaRPr lang="bg-BG" dirty="0"/>
          </a:p>
        </p:txBody>
      </p:sp>
      <p:sp>
        <p:nvSpPr>
          <p:cNvPr id="2" name="Title 1"/>
          <p:cNvSpPr>
            <a:spLocks noGrp="1"/>
          </p:cNvSpPr>
          <p:nvPr>
            <p:ph type="title"/>
          </p:nvPr>
        </p:nvSpPr>
        <p:spPr/>
        <p:txBody>
          <a:bodyPr/>
          <a:lstStyle/>
          <a:p>
            <a:r>
              <a:rPr lang="en-US" dirty="0" smtClean="0"/>
              <a:t>How the </a:t>
            </a:r>
            <a:r>
              <a:rPr lang="en-US" smtClean="0"/>
              <a:t>Cloud Works?</a:t>
            </a:r>
            <a:endParaRPr lang="bg-BG" dirty="0"/>
          </a:p>
        </p:txBody>
      </p:sp>
      <p:pic>
        <p:nvPicPr>
          <p:cNvPr id="2050" name="Picture 2" descr="http://4.bp.blogspot.com/-nUOcd4u3GvU/TtWIqPY0l-I/AAAAAAAAc5k/BmChimAvQTc/s1600/Daily%2BTelegraph%2BCloud%2BComputi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142412" y="4724400"/>
            <a:ext cx="2258155" cy="1600201"/>
          </a:xfrm>
          <a:prstGeom prst="rect">
            <a:avLst/>
          </a:prstGeom>
          <a:noFill/>
          <a:ln w="3175">
            <a:solidFill>
              <a:schemeClr val="accent5">
                <a:lumMod val="40000"/>
                <a:lumOff val="60000"/>
                <a:alpha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873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lstStyle/>
          <a:p>
            <a:pPr>
              <a:lnSpc>
                <a:spcPct val="110000"/>
              </a:lnSpc>
            </a:pPr>
            <a:r>
              <a:rPr lang="en-US" dirty="0" smtClean="0"/>
              <a:t>Suppose we have a </a:t>
            </a:r>
            <a:r>
              <a:rPr lang="en-US" dirty="0" smtClean="0">
                <a:solidFill>
                  <a:schemeClr val="accent5">
                    <a:lumMod val="20000"/>
                    <a:lumOff val="80000"/>
                  </a:schemeClr>
                </a:solidFill>
              </a:rPr>
              <a:t>mail server software</a:t>
            </a:r>
          </a:p>
          <a:p>
            <a:pPr lvl="1">
              <a:lnSpc>
                <a:spcPct val="110000"/>
              </a:lnSpc>
            </a:pPr>
            <a:r>
              <a:rPr lang="en-US" dirty="0" smtClean="0"/>
              <a:t>It needs computing resources (CPU, disk operations, networking, etc.) only when sending or receiving emails</a:t>
            </a:r>
          </a:p>
          <a:p>
            <a:pPr lvl="1">
              <a:lnSpc>
                <a:spcPct val="110000"/>
              </a:lnSpc>
            </a:pPr>
            <a:r>
              <a:rPr lang="en-US" dirty="0" smtClean="0"/>
              <a:t>It the rest of the time it does nothing (waits)</a:t>
            </a:r>
          </a:p>
          <a:p>
            <a:pPr>
              <a:lnSpc>
                <a:spcPct val="110000"/>
              </a:lnSpc>
            </a:pPr>
            <a:r>
              <a:rPr lang="en-US" dirty="0" smtClean="0"/>
              <a:t>The mail server on dedicated machine will use less than </a:t>
            </a:r>
            <a:r>
              <a:rPr lang="en-US" dirty="0" smtClean="0">
                <a:latin typeface="Consolas" pitchFamily="49" charset="0"/>
                <a:cs typeface="Consolas" pitchFamily="49" charset="0"/>
              </a:rPr>
              <a:t>1</a:t>
            </a:r>
            <a:r>
              <a:rPr lang="en-US" dirty="0" smtClean="0"/>
              <a:t>% of its power and resources</a:t>
            </a:r>
          </a:p>
          <a:p>
            <a:pPr lvl="1">
              <a:lnSpc>
                <a:spcPct val="110000"/>
              </a:lnSpc>
            </a:pPr>
            <a:r>
              <a:rPr lang="en-US" dirty="0" smtClean="0"/>
              <a:t>You can run </a:t>
            </a:r>
            <a:r>
              <a:rPr lang="en-US" dirty="0" smtClean="0">
                <a:latin typeface="Consolas" pitchFamily="49" charset="0"/>
                <a:cs typeface="Consolas" pitchFamily="49" charset="0"/>
              </a:rPr>
              <a:t>100</a:t>
            </a:r>
            <a:r>
              <a:rPr lang="en-US" dirty="0" smtClean="0"/>
              <a:t> mail servers in the cloud on the same hardware</a:t>
            </a:r>
          </a:p>
          <a:p>
            <a:pPr lvl="1">
              <a:lnSpc>
                <a:spcPct val="110000"/>
              </a:lnSpc>
            </a:pPr>
            <a:r>
              <a:rPr lang="en-US" dirty="0" smtClean="0"/>
              <a:t>Less hardware, reduced costs, increased quality</a:t>
            </a:r>
            <a:endParaRPr lang="bg-BG" dirty="0"/>
          </a:p>
        </p:txBody>
      </p:sp>
      <p:sp>
        <p:nvSpPr>
          <p:cNvPr id="2" name="Title 1"/>
          <p:cNvSpPr>
            <a:spLocks noGrp="1"/>
          </p:cNvSpPr>
          <p:nvPr>
            <p:ph type="title"/>
          </p:nvPr>
        </p:nvSpPr>
        <p:spPr/>
        <p:txBody>
          <a:bodyPr/>
          <a:lstStyle/>
          <a:p>
            <a:r>
              <a:rPr lang="en-US" dirty="0" smtClean="0"/>
              <a:t>Cloud Computing – Example</a:t>
            </a:r>
            <a:endParaRPr lang="bg-BG" dirty="0"/>
          </a:p>
        </p:txBody>
      </p:sp>
    </p:spTree>
    <p:extLst>
      <p:ext uri="{BB962C8B-B14F-4D97-AF65-F5344CB8AC3E}">
        <p14:creationId xmlns:p14="http://schemas.microsoft.com/office/powerpoint/2010/main" val="416253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rmAutofit lnSpcReduction="10000"/>
          </a:bodyPr>
          <a:lstStyle/>
          <a:p>
            <a:r>
              <a:rPr lang="en-US" dirty="0" smtClean="0"/>
              <a:t>Cloud computing </a:t>
            </a:r>
            <a:r>
              <a:rPr lang="en-US" dirty="0" smtClean="0">
                <a:solidFill>
                  <a:schemeClr val="tx2">
                    <a:lumMod val="75000"/>
                  </a:schemeClr>
                </a:solidFill>
              </a:rPr>
              <a:t>benefits</a:t>
            </a:r>
          </a:p>
          <a:p>
            <a:pPr lvl="1"/>
            <a:r>
              <a:rPr lang="en-US" dirty="0" smtClean="0"/>
              <a:t>Computing on demand </a:t>
            </a:r>
            <a:r>
              <a:rPr lang="en-US" dirty="0" smtClean="0">
                <a:sym typeface="Wingdings" pitchFamily="2" charset="2"/>
              </a:rPr>
              <a:t> </a:t>
            </a:r>
            <a:r>
              <a:rPr lang="en-US" dirty="0" smtClean="0"/>
              <a:t>pay as you go</a:t>
            </a:r>
          </a:p>
          <a:p>
            <a:pPr lvl="1"/>
            <a:r>
              <a:rPr lang="en-US" dirty="0" smtClean="0"/>
              <a:t>Rent a hosting + CPU power + RAM + storage + IO operations + networking + other services (e.g. databases, CDN, analytics, …)</a:t>
            </a:r>
          </a:p>
          <a:p>
            <a:r>
              <a:rPr lang="en-US" dirty="0" smtClean="0"/>
              <a:t>Cloud has better </a:t>
            </a:r>
            <a:r>
              <a:rPr lang="en-US" dirty="0" smtClean="0">
                <a:solidFill>
                  <a:schemeClr val="tx2">
                    <a:lumMod val="75000"/>
                  </a:schemeClr>
                </a:solidFill>
              </a:rPr>
              <a:t>support</a:t>
            </a:r>
            <a:r>
              <a:rPr lang="en-US" dirty="0" smtClean="0"/>
              <a:t> and </a:t>
            </a:r>
            <a:r>
              <a:rPr lang="en-US" dirty="0" smtClean="0">
                <a:solidFill>
                  <a:schemeClr val="tx2">
                    <a:lumMod val="75000"/>
                  </a:schemeClr>
                </a:solidFill>
              </a:rPr>
              <a:t>reliability</a:t>
            </a:r>
          </a:p>
          <a:p>
            <a:pPr lvl="1"/>
            <a:r>
              <a:rPr lang="en-US" dirty="0" smtClean="0"/>
              <a:t>Your data lives in a professional data center</a:t>
            </a:r>
          </a:p>
          <a:p>
            <a:pPr lvl="1"/>
            <a:r>
              <a:rPr lang="en-US" dirty="0" smtClean="0"/>
              <a:t>Has </a:t>
            </a:r>
            <a:r>
              <a:rPr lang="en-US" dirty="0" smtClean="0">
                <a:latin typeface="Consolas" pitchFamily="49" charset="0"/>
                <a:cs typeface="Consolas" pitchFamily="49" charset="0"/>
              </a:rPr>
              <a:t>24</a:t>
            </a:r>
            <a:r>
              <a:rPr lang="en-US" dirty="0" smtClean="0"/>
              <a:t> x </a:t>
            </a:r>
            <a:r>
              <a:rPr lang="en-US" dirty="0" smtClean="0">
                <a:latin typeface="Consolas" pitchFamily="49" charset="0"/>
                <a:cs typeface="Consolas" pitchFamily="49" charset="0"/>
              </a:rPr>
              <a:t>7</a:t>
            </a:r>
            <a:r>
              <a:rPr lang="en-US" dirty="0" smtClean="0"/>
              <a:t> monitoring + backup + support</a:t>
            </a:r>
          </a:p>
          <a:p>
            <a:pPr lvl="1"/>
            <a:r>
              <a:rPr lang="en-US" dirty="0" smtClean="0"/>
              <a:t>Reduces costs: rent a piece of a data center instead build you own IT infrastructure / data center</a:t>
            </a:r>
          </a:p>
          <a:p>
            <a:pPr lvl="1"/>
            <a:endParaRPr lang="bg-BG" dirty="0"/>
          </a:p>
        </p:txBody>
      </p:sp>
      <p:sp>
        <p:nvSpPr>
          <p:cNvPr id="2" name="Title 1"/>
          <p:cNvSpPr>
            <a:spLocks noGrp="1"/>
          </p:cNvSpPr>
          <p:nvPr>
            <p:ph type="title"/>
          </p:nvPr>
        </p:nvSpPr>
        <p:spPr/>
        <p:txBody>
          <a:bodyPr>
            <a:normAutofit/>
          </a:bodyPr>
          <a:lstStyle/>
          <a:p>
            <a:r>
              <a:rPr lang="en-US" dirty="0" smtClean="0"/>
              <a:t>Cloud == Computing Resources on Demand</a:t>
            </a:r>
            <a:endParaRPr lang="bg-BG" dirty="0"/>
          </a:p>
        </p:txBody>
      </p:sp>
    </p:spTree>
    <p:extLst>
      <p:ext uri="{BB962C8B-B14F-4D97-AF65-F5344CB8AC3E}">
        <p14:creationId xmlns:p14="http://schemas.microsoft.com/office/powerpoint/2010/main" val="192312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Public clouds</a:t>
            </a:r>
          </a:p>
          <a:p>
            <a:pPr lvl="1"/>
            <a:r>
              <a:rPr lang="en-US" dirty="0" smtClean="0"/>
              <a:t>IT infrastructure, platform or service publicly accessible from Internet (free or paid</a:t>
            </a:r>
            <a:r>
              <a:rPr lang="en-US" dirty="0" smtClean="0"/>
              <a:t>), e.g. Amazon AWS, Windows Azure</a:t>
            </a:r>
            <a:endParaRPr lang="en-US" dirty="0" smtClean="0"/>
          </a:p>
          <a:p>
            <a:r>
              <a:rPr lang="en-US" dirty="0" smtClean="0">
                <a:solidFill>
                  <a:schemeClr val="tx2">
                    <a:lumMod val="75000"/>
                  </a:schemeClr>
                </a:solidFill>
              </a:rPr>
              <a:t>Private clouds</a:t>
            </a:r>
          </a:p>
          <a:p>
            <a:pPr lvl="1"/>
            <a:r>
              <a:rPr lang="en-US" dirty="0" smtClean="0"/>
              <a:t>Cloud infrastructure (hardware + software) for internal use only, e.g. for banking / government</a:t>
            </a:r>
          </a:p>
          <a:p>
            <a:r>
              <a:rPr lang="en-US" dirty="0" smtClean="0">
                <a:solidFill>
                  <a:schemeClr val="tx2">
                    <a:lumMod val="75000"/>
                  </a:schemeClr>
                </a:solidFill>
              </a:rPr>
              <a:t>Hybrid clouds</a:t>
            </a:r>
          </a:p>
          <a:p>
            <a:pPr marL="574675" lvl="2" indent="-282575">
              <a:buClr>
                <a:schemeClr val="accent5">
                  <a:lumMod val="40000"/>
                  <a:lumOff val="60000"/>
                </a:schemeClr>
              </a:buClr>
              <a:buSzPct val="70000"/>
              <a:buFont typeface="Wingdings 2" pitchFamily="18" charset="2"/>
              <a:buChar char=""/>
              <a:tabLst>
                <a:tab pos="282575" algn="l"/>
              </a:tabLst>
            </a:pPr>
            <a:r>
              <a:rPr lang="en-US" dirty="0" smtClean="0"/>
              <a:t>Mix of private and public cloud infrastructure and services, e.g. private cloud + backup in Amazon S</a:t>
            </a:r>
            <a:r>
              <a:rPr lang="en-US" dirty="0" smtClean="0">
                <a:latin typeface="Consolas" pitchFamily="49" charset="0"/>
                <a:cs typeface="Consolas" pitchFamily="49" charset="0"/>
              </a:rPr>
              <a:t>3</a:t>
            </a:r>
            <a:endParaRPr lang="bg-BG" dirty="0">
              <a:solidFill>
                <a:schemeClr val="accent5">
                  <a:lumMod val="20000"/>
                  <a:lumOff val="80000"/>
                </a:scheme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t>Public / Private / Hybrid Cloud</a:t>
            </a:r>
            <a:endParaRPr lang="bg-BG" dirty="0"/>
          </a:p>
        </p:txBody>
      </p:sp>
    </p:spTree>
    <p:extLst>
      <p:ext uri="{BB962C8B-B14F-4D97-AF65-F5344CB8AC3E}">
        <p14:creationId xmlns:p14="http://schemas.microsoft.com/office/powerpoint/2010/main" val="187931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3307</Words>
  <Application>Microsoft Office PowerPoint</Application>
  <PresentationFormat>Custom</PresentationFormat>
  <Paragraphs>495</Paragraphs>
  <Slides>60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Berlin Sans FB Demi</vt:lpstr>
      <vt:lpstr>Calibri</vt:lpstr>
      <vt:lpstr>Consolas</vt:lpstr>
      <vt:lpstr>Wingdings</vt:lpstr>
      <vt:lpstr>Wingdings 2</vt:lpstr>
      <vt:lpstr>SoftUni 16x9</vt:lpstr>
      <vt:lpstr>Cloud Technologies and Cloud Platforms</vt:lpstr>
      <vt:lpstr>Table of Contents</vt:lpstr>
      <vt:lpstr>What is Cloud Computing?</vt:lpstr>
      <vt:lpstr>What is Virtualization?</vt:lpstr>
      <vt:lpstr>What is Cloud Computing?</vt:lpstr>
      <vt:lpstr>How the Cloud Works?</vt:lpstr>
      <vt:lpstr>Cloud Computing – Example</vt:lpstr>
      <vt:lpstr>Cloud == Computing Resources on Demand</vt:lpstr>
      <vt:lpstr>Public / Private / Hybrid Cloud</vt:lpstr>
      <vt:lpstr>Cloud Computing Models</vt:lpstr>
      <vt:lpstr>Cloud Computing Models</vt:lpstr>
      <vt:lpstr>SaaS, PaaS and IaaS</vt:lpstr>
      <vt:lpstr>IaaS</vt:lpstr>
      <vt:lpstr>IaaS (Infrastructure as a Service)</vt:lpstr>
      <vt:lpstr>IaaS Pricing Models</vt:lpstr>
      <vt:lpstr>PaaS: Platform as a Service</vt:lpstr>
      <vt:lpstr>PaaS (Platform as a Service)</vt:lpstr>
      <vt:lpstr>Typical PaaS Platform</vt:lpstr>
      <vt:lpstr>Typical PaaS Services</vt:lpstr>
      <vt:lpstr>Typical PaaS Services (2)</vt:lpstr>
      <vt:lpstr>Typical PaaS Services (3)</vt:lpstr>
      <vt:lpstr>Typical PaaS Architecture</vt:lpstr>
      <vt:lpstr>Classical PaaS Stacks</vt:lpstr>
      <vt:lpstr>Proprietary PaaS Stacks</vt:lpstr>
      <vt:lpstr>SaaS</vt:lpstr>
      <vt:lpstr>SaaS (Software as a Service)</vt:lpstr>
      <vt:lpstr>BaaS</vt:lpstr>
      <vt:lpstr>BaaS (Backend as a Service)</vt:lpstr>
      <vt:lpstr>Cloud Development</vt:lpstr>
      <vt:lpstr>What is Cloud Development?</vt:lpstr>
      <vt:lpstr>What is a Public Cloud?</vt:lpstr>
      <vt:lpstr>Amazon Web Services (AWS)</vt:lpstr>
      <vt:lpstr>Amazon Web Services</vt:lpstr>
      <vt:lpstr>Amazon Web Services (2)</vt:lpstr>
      <vt:lpstr>Amazon Web Services (3)</vt:lpstr>
      <vt:lpstr>Amazon Web Services (4)</vt:lpstr>
      <vt:lpstr>Google App Engine (GAE)</vt:lpstr>
      <vt:lpstr>Google App Engine</vt:lpstr>
      <vt:lpstr>Google App Engine Services</vt:lpstr>
      <vt:lpstr>Google App Engine Services (2)</vt:lpstr>
      <vt:lpstr>Google App Engine Services (3)</vt:lpstr>
      <vt:lpstr>App Engine for Java &amp; Python</vt:lpstr>
      <vt:lpstr>Windows Azure</vt:lpstr>
      <vt:lpstr>Windows Azure</vt:lpstr>
      <vt:lpstr>Windows Azure Services</vt:lpstr>
      <vt:lpstr>Heroku</vt:lpstr>
      <vt:lpstr>Heroku</vt:lpstr>
      <vt:lpstr>The Heroku Platform</vt:lpstr>
      <vt:lpstr>Heroku Add-Ons</vt:lpstr>
      <vt:lpstr>Heroku Add-Ons (2)</vt:lpstr>
      <vt:lpstr>More about Heroku</vt:lpstr>
      <vt:lpstr>AppHarbor </vt:lpstr>
      <vt:lpstr>AppHarbor</vt:lpstr>
      <vt:lpstr>AppHarbor: Add-On Services</vt:lpstr>
      <vt:lpstr>AppHarbor: Add-On Services (2)</vt:lpstr>
      <vt:lpstr>Choosing a Public Cloud</vt:lpstr>
      <vt:lpstr>Choosing a Public Cloud</vt:lpstr>
      <vt:lpstr>Cloud Technologies and Cloud Platforms</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Technologies and Cloud Platforms</dc:title>
  <dc:subject>Software Development Course</dc:subject>
  <dc:creator/>
  <cp:keywords>cloud, IaaS, PaaS, SaaS, programming, 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2015-04-14T18:24:20Z</dcterms:modified>
  <cp:category>cloud, IaaS, PaaS, SaaS, programming, SoftUni, Software University, programming, software development, software engineering, course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